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sldIdLst>
    <p:sldId id="261" r:id="rId5"/>
    <p:sldId id="262" r:id="rId6"/>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837"/>
    <a:srgbClr val="CEE4C5"/>
    <a:srgbClr val="362229"/>
    <a:srgbClr val="39B54A"/>
    <a:srgbClr val="8CC6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F30497-6801-C829-643C-BC923B131138}" v="4" dt="2024-10-03T15:45:22.6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68" autoAdjust="0"/>
    <p:restoredTop sz="94660"/>
  </p:normalViewPr>
  <p:slideViewPr>
    <p:cSldViewPr snapToGrid="0">
      <p:cViewPr>
        <p:scale>
          <a:sx n="114" d="100"/>
          <a:sy n="114" d="100"/>
        </p:scale>
        <p:origin x="144" y="-14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iffany Briery" userId="S::tiffany.briery@tpl.org::9bd382b9-a1d8-48ab-86fa-4633d064eefe" providerId="AD" clId="Web-{59F30497-6801-C829-643C-BC923B131138}"/>
    <pc:docChg chg="modSld">
      <pc:chgData name="Tiffany Briery" userId="S::tiffany.briery@tpl.org::9bd382b9-a1d8-48ab-86fa-4633d064eefe" providerId="AD" clId="Web-{59F30497-6801-C829-643C-BC923B131138}" dt="2024-10-03T15:45:22.635" v="2" actId="20577"/>
      <pc:docMkLst>
        <pc:docMk/>
      </pc:docMkLst>
      <pc:sldChg chg="modSp">
        <pc:chgData name="Tiffany Briery" userId="S::tiffany.briery@tpl.org::9bd382b9-a1d8-48ab-86fa-4633d064eefe" providerId="AD" clId="Web-{59F30497-6801-C829-643C-BC923B131138}" dt="2024-10-03T15:45:22.635" v="2" actId="20577"/>
        <pc:sldMkLst>
          <pc:docMk/>
          <pc:sldMk cId="1994269870" sldId="261"/>
        </pc:sldMkLst>
        <pc:spChg chg="mod">
          <ac:chgData name="Tiffany Briery" userId="S::tiffany.briery@tpl.org::9bd382b9-a1d8-48ab-86fa-4633d064eefe" providerId="AD" clId="Web-{59F30497-6801-C829-643C-BC923B131138}" dt="2024-10-03T15:45:22.635" v="2" actId="20577"/>
          <ac:spMkLst>
            <pc:docMk/>
            <pc:sldMk cId="1994269870" sldId="261"/>
            <ac:spMk id="5" creationId="{7E94745B-CE07-2290-2A95-75E6195E4D89}"/>
          </ac:spMkLst>
        </pc:spChg>
      </pc:sldChg>
    </pc:docChg>
  </pc:docChgLst>
  <pc:docChgLst>
    <pc:chgData name="Rachel Andrade" userId="S::rachel.andrade@tpl.org::241851e6-3854-402f-b674-9e7645ab8a42" providerId="AD" clId="Web-{4589911C-0560-E47B-7922-828EFFF5AF51}"/>
    <pc:docChg chg="modSld">
      <pc:chgData name="Rachel Andrade" userId="S::rachel.andrade@tpl.org::241851e6-3854-402f-b674-9e7645ab8a42" providerId="AD" clId="Web-{4589911C-0560-E47B-7922-828EFFF5AF51}" dt="2024-09-25T21:48:17.437" v="0" actId="20577"/>
      <pc:docMkLst>
        <pc:docMk/>
      </pc:docMkLst>
      <pc:sldChg chg="modSp">
        <pc:chgData name="Rachel Andrade" userId="S::rachel.andrade@tpl.org::241851e6-3854-402f-b674-9e7645ab8a42" providerId="AD" clId="Web-{4589911C-0560-E47B-7922-828EFFF5AF51}" dt="2024-09-25T21:48:17.437" v="0" actId="20577"/>
        <pc:sldMkLst>
          <pc:docMk/>
          <pc:sldMk cId="2833565380" sldId="262"/>
        </pc:sldMkLst>
        <pc:spChg chg="mod">
          <ac:chgData name="Rachel Andrade" userId="S::rachel.andrade@tpl.org::241851e6-3854-402f-b674-9e7645ab8a42" providerId="AD" clId="Web-{4589911C-0560-E47B-7922-828EFFF5AF51}" dt="2024-09-25T21:48:17.437" v="0" actId="20577"/>
          <ac:spMkLst>
            <pc:docMk/>
            <pc:sldMk cId="2833565380" sldId="262"/>
            <ac:spMk id="4" creationId="{0C726506-95B5-D86C-9237-E2DE750EF62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C981AE-DEFE-4F71-BAE0-878F59F56C0D}" type="datetimeFigureOut">
              <a:rPr lang="en-US" smtClean="0"/>
              <a:t>10/3/2024</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98B37A-70FA-4A1D-A7B6-BDBD950AF7B9}" type="slidenum">
              <a:rPr lang="en-US" smtClean="0"/>
              <a:t>‹#›</a:t>
            </a:fld>
            <a:endParaRPr lang="en-US"/>
          </a:p>
        </p:txBody>
      </p:sp>
    </p:spTree>
    <p:extLst>
      <p:ext uri="{BB962C8B-B14F-4D97-AF65-F5344CB8AC3E}">
        <p14:creationId xmlns:p14="http://schemas.microsoft.com/office/powerpoint/2010/main" val="1350771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esson Plan">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6A5F8B87-2923-43A1-A16D-248EA00F8E73}"/>
              </a:ext>
            </a:extLst>
          </p:cNvPr>
          <p:cNvSpPr>
            <a:spLocks noGrp="1"/>
          </p:cNvSpPr>
          <p:nvPr>
            <p:ph type="body" sz="quarter" idx="13" hasCustomPrompt="1"/>
          </p:nvPr>
        </p:nvSpPr>
        <p:spPr>
          <a:xfrm>
            <a:off x="2976664" y="342282"/>
            <a:ext cx="4456011" cy="838820"/>
          </a:xfrm>
          <a:solidFill>
            <a:srgbClr val="CEE4C5"/>
          </a:solidFill>
        </p:spPr>
        <p:txBody>
          <a:bodyPr lIns="182880" tIns="91440" rIns="182880" bIns="91440">
            <a:normAutofit/>
          </a:bodyPr>
          <a:lstStyle>
            <a:lvl1pPr marL="0" indent="0">
              <a:lnSpc>
                <a:spcPct val="100000"/>
              </a:lnSpc>
              <a:buNone/>
              <a:defRPr sz="2400" b="1">
                <a:solidFill>
                  <a:schemeClr val="accent1"/>
                </a:solidFill>
              </a:defRPr>
            </a:lvl1pPr>
          </a:lstStyle>
          <a:p>
            <a:pPr lvl="0"/>
            <a:r>
              <a:rPr lang="en-US" dirty="0"/>
              <a:t>Click to add title text</a:t>
            </a:r>
          </a:p>
        </p:txBody>
      </p:sp>
      <p:sp>
        <p:nvSpPr>
          <p:cNvPr id="3" name="Text Placeholder 2">
            <a:extLst>
              <a:ext uri="{FF2B5EF4-FFF2-40B4-BE49-F238E27FC236}">
                <a16:creationId xmlns:a16="http://schemas.microsoft.com/office/drawing/2014/main" id="{987A37BE-D139-4719-9FF2-7A15ECAD1C78}"/>
              </a:ext>
            </a:extLst>
          </p:cNvPr>
          <p:cNvSpPr>
            <a:spLocks noGrp="1"/>
          </p:cNvSpPr>
          <p:nvPr>
            <p:ph type="body" sz="quarter" idx="15"/>
          </p:nvPr>
        </p:nvSpPr>
        <p:spPr>
          <a:xfrm>
            <a:off x="312129" y="1504372"/>
            <a:ext cx="2372705" cy="8088634"/>
          </a:xfrm>
          <a:noFill/>
        </p:spPr>
        <p:txBody>
          <a:bodyPr lIns="0" tIns="0" rIns="0" bIns="0">
            <a:normAutofit/>
          </a:bodyPr>
          <a:lstStyle>
            <a:lvl1pPr marL="0" indent="0">
              <a:buNone/>
              <a:defRPr sz="1400"/>
            </a:lvl1pPr>
          </a:lstStyle>
          <a:p>
            <a:pPr lvl="0"/>
            <a:r>
              <a:rPr lang="en-US" dirty="0"/>
              <a:t>Click to edit Master text styles</a:t>
            </a:r>
          </a:p>
        </p:txBody>
      </p:sp>
      <p:sp>
        <p:nvSpPr>
          <p:cNvPr id="5" name="Text Placeholder 4">
            <a:extLst>
              <a:ext uri="{FF2B5EF4-FFF2-40B4-BE49-F238E27FC236}">
                <a16:creationId xmlns:a16="http://schemas.microsoft.com/office/drawing/2014/main" id="{11DDEA96-5105-46F4-9968-C82CE0D07135}"/>
              </a:ext>
            </a:extLst>
          </p:cNvPr>
          <p:cNvSpPr>
            <a:spLocks noGrp="1"/>
          </p:cNvSpPr>
          <p:nvPr>
            <p:ph type="body" sz="quarter" idx="16"/>
          </p:nvPr>
        </p:nvSpPr>
        <p:spPr>
          <a:xfrm>
            <a:off x="2976664" y="1501321"/>
            <a:ext cx="4456011" cy="8091685"/>
          </a:xfrm>
        </p:spPr>
        <p:txBody>
          <a:bodyPr lIns="0" tIns="0" rIns="0" bIns="0">
            <a:normAutofit/>
          </a:bodyPr>
          <a:lstStyle>
            <a:lvl1pPr marL="0" indent="0">
              <a:buNone/>
              <a:defRPr sz="1400"/>
            </a:lvl1pPr>
          </a:lstStyle>
          <a:p>
            <a:pPr lvl="0"/>
            <a:r>
              <a:rPr lang="en-US" dirty="0"/>
              <a:t>Click to edit Master text</a:t>
            </a:r>
          </a:p>
        </p:txBody>
      </p:sp>
      <p:pic>
        <p:nvPicPr>
          <p:cNvPr id="12" name="Picture 11">
            <a:extLst>
              <a:ext uri="{FF2B5EF4-FFF2-40B4-BE49-F238E27FC236}">
                <a16:creationId xmlns:a16="http://schemas.microsoft.com/office/drawing/2014/main" id="{501CED49-BE12-45CD-AABB-768E0DEBCB8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979898" y="9777380"/>
            <a:ext cx="2072553" cy="122494"/>
          </a:xfrm>
          <a:prstGeom prst="rect">
            <a:avLst/>
          </a:prstGeom>
        </p:spPr>
      </p:pic>
      <p:sp>
        <p:nvSpPr>
          <p:cNvPr id="2" name="Rectangle 1">
            <a:extLst>
              <a:ext uri="{FF2B5EF4-FFF2-40B4-BE49-F238E27FC236}">
                <a16:creationId xmlns:a16="http://schemas.microsoft.com/office/drawing/2014/main" id="{9E05BC49-C0B0-31AD-9499-367BBAB66164}"/>
              </a:ext>
            </a:extLst>
          </p:cNvPr>
          <p:cNvSpPr/>
          <p:nvPr userDrawn="1"/>
        </p:nvSpPr>
        <p:spPr>
          <a:xfrm>
            <a:off x="312128" y="1269694"/>
            <a:ext cx="2372706" cy="109132"/>
          </a:xfrm>
          <a:prstGeom prst="rect">
            <a:avLst/>
          </a:prstGeom>
          <a:solidFill>
            <a:srgbClr val="CEE4C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6A703ACF-035A-5D3E-D510-0BD04E0D93E2}"/>
              </a:ext>
            </a:extLst>
          </p:cNvPr>
          <p:cNvCxnSpPr>
            <a:cxnSpLocks/>
          </p:cNvCxnSpPr>
          <p:nvPr userDrawn="1"/>
        </p:nvCxnSpPr>
        <p:spPr>
          <a:xfrm>
            <a:off x="2830749" y="342282"/>
            <a:ext cx="0" cy="9250724"/>
          </a:xfrm>
          <a:prstGeom prst="line">
            <a:avLst/>
          </a:prstGeom>
          <a:ln>
            <a:solidFill>
              <a:srgbClr val="362229"/>
            </a:solidFill>
            <a:prstDash val="dash"/>
          </a:ln>
        </p:spPr>
        <p:style>
          <a:lnRef idx="1">
            <a:schemeClr val="accent1"/>
          </a:lnRef>
          <a:fillRef idx="0">
            <a:schemeClr val="accent1"/>
          </a:fillRef>
          <a:effectRef idx="0">
            <a:schemeClr val="accent1"/>
          </a:effectRef>
          <a:fontRef idx="minor">
            <a:schemeClr val="tx1"/>
          </a:fontRef>
        </p:style>
      </p:cxnSp>
      <p:sp>
        <p:nvSpPr>
          <p:cNvPr id="4" name="Slide Number Placeholder 5">
            <a:extLst>
              <a:ext uri="{FF2B5EF4-FFF2-40B4-BE49-F238E27FC236}">
                <a16:creationId xmlns:a16="http://schemas.microsoft.com/office/drawing/2014/main" id="{18AB1370-572F-1E49-E1C3-BBDEA2A19AC0}"/>
              </a:ext>
            </a:extLst>
          </p:cNvPr>
          <p:cNvSpPr>
            <a:spLocks noGrp="1"/>
          </p:cNvSpPr>
          <p:nvPr>
            <p:ph type="sldNum" sz="quarter" idx="12"/>
          </p:nvPr>
        </p:nvSpPr>
        <p:spPr>
          <a:xfrm>
            <a:off x="7052451" y="9730662"/>
            <a:ext cx="380223" cy="215931"/>
          </a:xfrm>
          <a:prstGeom prst="rect">
            <a:avLst/>
          </a:prstGeom>
        </p:spPr>
        <p:txBody>
          <a:bodyPr/>
          <a:lstStyle>
            <a:lvl1pPr algn="r">
              <a:defRPr sz="900">
                <a:latin typeface="Arial" panose="020B0604020202020204" pitchFamily="34" charset="0"/>
                <a:cs typeface="Arial" panose="020B0604020202020204" pitchFamily="34" charset="0"/>
              </a:defRPr>
            </a:lvl1pPr>
          </a:lstStyle>
          <a:p>
            <a:fld id="{F8A14A6B-79CD-4D51-AB75-792DD064775B}" type="slidenum">
              <a:rPr lang="en-US" smtClean="0"/>
              <a:pPr/>
              <a:t>‹#›</a:t>
            </a:fld>
            <a:endParaRPr lang="en-US"/>
          </a:p>
        </p:txBody>
      </p:sp>
      <p:pic>
        <p:nvPicPr>
          <p:cNvPr id="10" name="Picture 9" descr="A black background with white text&#10;&#10;Description automatically generated">
            <a:extLst>
              <a:ext uri="{FF2B5EF4-FFF2-40B4-BE49-F238E27FC236}">
                <a16:creationId xmlns:a16="http://schemas.microsoft.com/office/drawing/2014/main" id="{E8E000E8-8E53-99EC-88C8-63A3F7D4978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12128" y="417190"/>
            <a:ext cx="2053515" cy="691551"/>
          </a:xfrm>
          <a:prstGeom prst="rect">
            <a:avLst/>
          </a:prstGeom>
        </p:spPr>
      </p:pic>
    </p:spTree>
    <p:extLst>
      <p:ext uri="{BB962C8B-B14F-4D97-AF65-F5344CB8AC3E}">
        <p14:creationId xmlns:p14="http://schemas.microsoft.com/office/powerpoint/2010/main" val="462819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06F216A4-B6B0-4487-8628-BC1D926B7FF1}"/>
              </a:ext>
            </a:extLst>
          </p:cNvPr>
          <p:cNvSpPr>
            <a:spLocks noGrp="1"/>
          </p:cNvSpPr>
          <p:nvPr>
            <p:ph type="sldNum" sz="quarter" idx="12"/>
          </p:nvPr>
        </p:nvSpPr>
        <p:spPr>
          <a:xfrm>
            <a:off x="6965005" y="9730662"/>
            <a:ext cx="467670" cy="191551"/>
          </a:xfrm>
          <a:prstGeom prst="rect">
            <a:avLst/>
          </a:prstGeom>
        </p:spPr>
        <p:txBody>
          <a:bodyPr/>
          <a:lstStyle>
            <a:lvl1pPr algn="r">
              <a:defRPr sz="900">
                <a:latin typeface="Arial" panose="020B0604020202020204" pitchFamily="34" charset="0"/>
                <a:cs typeface="Arial" panose="020B0604020202020204" pitchFamily="34" charset="0"/>
              </a:defRPr>
            </a:lvl1pPr>
          </a:lstStyle>
          <a:p>
            <a:fld id="{F8A14A6B-79CD-4D51-AB75-792DD064775B}" type="slidenum">
              <a:rPr lang="en-US" smtClean="0"/>
              <a:pPr/>
              <a:t>‹#›</a:t>
            </a:fld>
            <a:endParaRPr lang="en-US"/>
          </a:p>
        </p:txBody>
      </p:sp>
    </p:spTree>
    <p:extLst>
      <p:ext uri="{BB962C8B-B14F-4D97-AF65-F5344CB8AC3E}">
        <p14:creationId xmlns:p14="http://schemas.microsoft.com/office/powerpoint/2010/main" val="283063526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990431613"/>
      </p:ext>
    </p:extLst>
  </p:cSld>
  <p:clrMap bg1="lt1" tx1="dk1" bg2="lt2" tx2="dk2" accent1="accent1" accent2="accent2" accent3="accent3" accent4="accent4" accent5="accent5" accent6="accent6" hlink="hlink" folHlink="folHlink"/>
  <p:sldLayoutIdLst>
    <p:sldLayoutId id="2147483661" r:id="rId1"/>
    <p:sldLayoutId id="2147483663" r:id="rId2"/>
  </p:sldLayoutIdLst>
  <p:hf hdr="0" ftr="0" dt="0"/>
  <p:txStyles>
    <p:titleStyle>
      <a:lvl1pPr algn="l" defTabSz="777240" rtl="0" eaLnBrk="1" latinLnBrk="0" hangingPunct="1">
        <a:lnSpc>
          <a:spcPct val="90000"/>
        </a:lnSpc>
        <a:spcBef>
          <a:spcPct val="0"/>
        </a:spcBef>
        <a:buNone/>
        <a:defRPr sz="3740" kern="1200">
          <a:solidFill>
            <a:schemeClr val="tx1"/>
          </a:solidFill>
          <a:latin typeface="Arial" panose="020B0604020202020204" pitchFamily="34" charset="0"/>
          <a:ea typeface="+mj-ea"/>
          <a:cs typeface="Arial" panose="020B0604020202020204" pitchFamily="34" charset="0"/>
        </a:defRPr>
      </a:lvl1pPr>
    </p:titleStyle>
    <p:bodyStyle>
      <a:lvl1pPr marL="194310" indent="-194310" algn="l" defTabSz="777240" rtl="0" eaLnBrk="1" latinLnBrk="0" hangingPunct="1">
        <a:lnSpc>
          <a:spcPct val="90000"/>
        </a:lnSpc>
        <a:spcBef>
          <a:spcPts val="850"/>
        </a:spcBef>
        <a:buClr>
          <a:schemeClr val="accent2"/>
        </a:buClr>
        <a:buFont typeface="Arial" panose="020B0604020202020204" pitchFamily="34" charset="0"/>
        <a:buChar char="•"/>
        <a:defRPr sz="2380" kern="1200">
          <a:solidFill>
            <a:schemeClr val="tx1"/>
          </a:solidFill>
          <a:latin typeface="Arial" panose="020B0604020202020204" pitchFamily="34" charset="0"/>
          <a:ea typeface="+mn-ea"/>
          <a:cs typeface="Arial" panose="020B0604020202020204" pitchFamily="34" charset="0"/>
        </a:defRPr>
      </a:lvl1pPr>
      <a:lvl2pPr marL="582930" indent="-194310" algn="l" defTabSz="777240" rtl="0" eaLnBrk="1" latinLnBrk="0" hangingPunct="1">
        <a:lnSpc>
          <a:spcPct val="90000"/>
        </a:lnSpc>
        <a:spcBef>
          <a:spcPts val="425"/>
        </a:spcBef>
        <a:buClr>
          <a:schemeClr val="accent2"/>
        </a:buClr>
        <a:buFont typeface="Arial" panose="020B0604020202020204" pitchFamily="34" charset="0"/>
        <a:buChar char="•"/>
        <a:defRPr sz="2040" kern="1200">
          <a:solidFill>
            <a:schemeClr val="tx1"/>
          </a:solidFill>
          <a:latin typeface="Arial" panose="020B0604020202020204" pitchFamily="34" charset="0"/>
          <a:ea typeface="+mn-ea"/>
          <a:cs typeface="Arial" panose="020B0604020202020204" pitchFamily="34" charset="0"/>
        </a:defRPr>
      </a:lvl2pPr>
      <a:lvl3pPr marL="971550" indent="-194310" algn="l" defTabSz="777240" rtl="0" eaLnBrk="1" latinLnBrk="0" hangingPunct="1">
        <a:lnSpc>
          <a:spcPct val="90000"/>
        </a:lnSpc>
        <a:spcBef>
          <a:spcPts val="425"/>
        </a:spcBef>
        <a:buClr>
          <a:schemeClr val="accent2"/>
        </a:buClr>
        <a:buFont typeface="Arial" panose="020B0604020202020204" pitchFamily="34" charset="0"/>
        <a:buChar char="•"/>
        <a:defRPr sz="1700" kern="1200">
          <a:solidFill>
            <a:schemeClr val="tx1"/>
          </a:solidFill>
          <a:latin typeface="Arial" panose="020B0604020202020204" pitchFamily="34" charset="0"/>
          <a:ea typeface="+mn-ea"/>
          <a:cs typeface="Arial" panose="020B0604020202020204" pitchFamily="34" charset="0"/>
        </a:defRPr>
      </a:lvl3pPr>
      <a:lvl4pPr marL="1360170" indent="-194310" algn="l" defTabSz="777240" rtl="0" eaLnBrk="1" latinLnBrk="0" hangingPunct="1">
        <a:lnSpc>
          <a:spcPct val="90000"/>
        </a:lnSpc>
        <a:spcBef>
          <a:spcPts val="425"/>
        </a:spcBef>
        <a:buClr>
          <a:schemeClr val="accent2"/>
        </a:buClr>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4pPr>
      <a:lvl5pPr marL="1748790" indent="-194310" algn="l" defTabSz="777240" rtl="0" eaLnBrk="1" latinLnBrk="0" hangingPunct="1">
        <a:lnSpc>
          <a:spcPct val="90000"/>
        </a:lnSpc>
        <a:spcBef>
          <a:spcPts val="425"/>
        </a:spcBef>
        <a:buClr>
          <a:schemeClr val="accent2"/>
        </a:buClr>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hyy.org/articles/we-just-want-to-be-welcomed-back-the-lenape-seek-a-return-home/" TargetMode="External"/><Relationship Id="rId3" Type="http://schemas.openxmlformats.org/officeDocument/2006/relationships/hyperlink" Target="https://talk-lenape.org/detail?id=11544" TargetMode="External"/><Relationship Id="rId7" Type="http://schemas.openxmlformats.org/officeDocument/2006/relationships/hyperlink" Target="https://talk-lenape.org/results?query=beans" TargetMode="External"/><Relationship Id="rId2" Type="http://schemas.openxmlformats.org/officeDocument/2006/relationships/hyperlink" Target="https://gaftp.epa.gov/EPADataCommons/ORD/Ecoregions/cec_na/NA_LEVEL_II.pdf" TargetMode="External"/><Relationship Id="rId1" Type="http://schemas.openxmlformats.org/officeDocument/2006/relationships/slideLayout" Target="../slideLayouts/slideLayout1.xml"/><Relationship Id="rId6" Type="http://schemas.openxmlformats.org/officeDocument/2006/relationships/hyperlink" Target="https://talk-lenape.org/detail?id=2285" TargetMode="External"/><Relationship Id="rId5" Type="http://schemas.openxmlformats.org/officeDocument/2006/relationships/hyperlink" Target="https://talk-lenape.org/detail?id=9683" TargetMode="External"/><Relationship Id="rId4" Type="http://schemas.openxmlformats.org/officeDocument/2006/relationships/hyperlink" Target="https://talk-lenape.org/detail?id=9170" TargetMode="External"/><Relationship Id="rId9"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hyperlink" Target="https://kidsgardening.org/resources/lesson-plans-three-sisters-garden/" TargetMode="External"/><Relationship Id="rId2" Type="http://schemas.openxmlformats.org/officeDocument/2006/relationships/hyperlink" Target="https://nycplaygroundsprogram.org/2022/07/28/herbs-we-love-we-love-herbs/"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D8EDF5-D086-B2C3-BEA6-31F07BFE38F8}"/>
              </a:ext>
            </a:extLst>
          </p:cNvPr>
          <p:cNvSpPr>
            <a:spLocks noGrp="1"/>
          </p:cNvSpPr>
          <p:nvPr>
            <p:ph type="sldNum" sz="quarter" idx="12"/>
          </p:nvPr>
        </p:nvSpPr>
        <p:spPr/>
        <p:txBody>
          <a:bodyPr/>
          <a:lstStyle/>
          <a:p>
            <a:fld id="{F8A14A6B-79CD-4D51-AB75-792DD064775B}" type="slidenum">
              <a:rPr lang="en-US" smtClean="0"/>
              <a:pPr/>
              <a:t>1</a:t>
            </a:fld>
            <a:endParaRPr lang="en-US"/>
          </a:p>
        </p:txBody>
      </p:sp>
      <p:sp>
        <p:nvSpPr>
          <p:cNvPr id="3" name="Text Placeholder 8">
            <a:extLst>
              <a:ext uri="{FF2B5EF4-FFF2-40B4-BE49-F238E27FC236}">
                <a16:creationId xmlns:a16="http://schemas.microsoft.com/office/drawing/2014/main" id="{0AEB3768-2B5C-F63E-4B67-36875A08590B}"/>
              </a:ext>
            </a:extLst>
          </p:cNvPr>
          <p:cNvSpPr txBox="1">
            <a:spLocks/>
          </p:cNvSpPr>
          <p:nvPr/>
        </p:nvSpPr>
        <p:spPr>
          <a:xfrm>
            <a:off x="2976664" y="342282"/>
            <a:ext cx="4456011" cy="838820"/>
          </a:xfrm>
          <a:prstGeom prst="rect">
            <a:avLst/>
          </a:prstGeom>
          <a:solidFill>
            <a:srgbClr val="CEE4C5"/>
          </a:solidFill>
        </p:spPr>
        <p:txBody>
          <a:bodyPr lIns="182880" tIns="91440" rIns="182880" bIns="91440">
            <a:normAutofit fontScale="77500" lnSpcReduction="20000"/>
          </a:bodyPr>
          <a:lstStyle>
            <a:lvl1pPr marL="0" indent="0" algn="l" defTabSz="777240" rtl="0" eaLnBrk="1" latinLnBrk="0" hangingPunct="1">
              <a:lnSpc>
                <a:spcPct val="100000"/>
              </a:lnSpc>
              <a:spcBef>
                <a:spcPts val="850"/>
              </a:spcBef>
              <a:buFont typeface="Arial" panose="020B0604020202020204" pitchFamily="34" charset="0"/>
              <a:buNone/>
              <a:defRPr sz="2400" b="1" kern="1200">
                <a:solidFill>
                  <a:schemeClr val="accent1"/>
                </a:solidFill>
                <a:latin typeface="Arial" panose="020B0604020202020204" pitchFamily="34" charset="0"/>
                <a:ea typeface="+mn-ea"/>
                <a:cs typeface="Arial" panose="020B0604020202020204" pitchFamily="34" charset="0"/>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Arial" panose="020B0604020202020204" pitchFamily="34" charset="0"/>
                <a:ea typeface="+mn-ea"/>
                <a:cs typeface="Arial" panose="020B0604020202020204" pitchFamily="34" charset="0"/>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Arial" panose="020B0604020202020204" pitchFamily="34" charset="0"/>
                <a:ea typeface="+mn-ea"/>
                <a:cs typeface="Arial" panose="020B0604020202020204" pitchFamily="34" charset="0"/>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sz="3500" dirty="0"/>
              <a:t>​​Meaning of Home​ </a:t>
            </a:r>
          </a:p>
          <a:p>
            <a:r>
              <a:rPr lang="en-US" sz="1900" b="0" dirty="0">
                <a:solidFill>
                  <a:schemeClr val="accent2"/>
                </a:solidFill>
              </a:rPr>
              <a:t>Grades K-8</a:t>
            </a:r>
          </a:p>
        </p:txBody>
      </p:sp>
      <p:sp>
        <p:nvSpPr>
          <p:cNvPr id="4" name="Text Placeholder 2">
            <a:extLst>
              <a:ext uri="{FF2B5EF4-FFF2-40B4-BE49-F238E27FC236}">
                <a16:creationId xmlns:a16="http://schemas.microsoft.com/office/drawing/2014/main" id="{F86D3948-B51E-CBC0-47FA-875B7619861F}"/>
              </a:ext>
            </a:extLst>
          </p:cNvPr>
          <p:cNvSpPr txBox="1">
            <a:spLocks/>
          </p:cNvSpPr>
          <p:nvPr/>
        </p:nvSpPr>
        <p:spPr>
          <a:xfrm>
            <a:off x="339725" y="1501321"/>
            <a:ext cx="2372705" cy="8088634"/>
          </a:xfrm>
          <a:prstGeom prst="rect">
            <a:avLst/>
          </a:prstGeom>
          <a:noFill/>
        </p:spPr>
        <p:txBody>
          <a:bodyPr lIns="0" tIns="0" rIns="0" bIns="0">
            <a:normAutofit/>
          </a:bodyPr>
          <a:lstStyle>
            <a:lvl1pPr marL="0" indent="0" algn="l" defTabSz="777240" rtl="0" eaLnBrk="1" latinLnBrk="0" hangingPunct="1">
              <a:lnSpc>
                <a:spcPct val="90000"/>
              </a:lnSpc>
              <a:spcBef>
                <a:spcPts val="85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Arial" panose="020B0604020202020204" pitchFamily="34" charset="0"/>
                <a:ea typeface="+mn-ea"/>
                <a:cs typeface="Arial" panose="020B0604020202020204" pitchFamily="34" charset="0"/>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Arial" panose="020B0604020202020204" pitchFamily="34" charset="0"/>
                <a:ea typeface="+mn-ea"/>
                <a:cs typeface="Arial" panose="020B0604020202020204" pitchFamily="34" charset="0"/>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nSpc>
                <a:spcPct val="100000"/>
              </a:lnSpc>
              <a:spcBef>
                <a:spcPts val="600"/>
              </a:spcBef>
              <a:defRPr sz="1400"/>
            </a:pPr>
            <a:r>
              <a:rPr lang="en-US" sz="1600" b="1" dirty="0">
                <a:solidFill>
                  <a:srgbClr val="006837"/>
                </a:solidFill>
              </a:rPr>
              <a:t>Materials</a:t>
            </a:r>
          </a:p>
          <a:p>
            <a:pPr marL="285750" indent="-285750">
              <a:lnSpc>
                <a:spcPct val="100000"/>
              </a:lnSpc>
              <a:spcBef>
                <a:spcPts val="600"/>
              </a:spcBef>
              <a:buFont typeface="Arial" panose="020B0604020202020204" pitchFamily="34" charset="0"/>
              <a:buChar char="•"/>
              <a:defRPr sz="1400"/>
            </a:pPr>
            <a:r>
              <a:rPr lang="en-US" dirty="0"/>
              <a:t>White board, chalk or paper. </a:t>
            </a:r>
          </a:p>
          <a:p>
            <a:pPr marL="285750" indent="-285750">
              <a:lnSpc>
                <a:spcPct val="100000"/>
              </a:lnSpc>
              <a:spcBef>
                <a:spcPts val="600"/>
              </a:spcBef>
              <a:buFont typeface="Arial" panose="020B0604020202020204" pitchFamily="34" charset="0"/>
              <a:buChar char="•"/>
              <a:defRPr sz="1400"/>
            </a:pPr>
            <a:r>
              <a:rPr lang="en-US" dirty="0">
                <a:hlinkClick r:id="rId2"/>
              </a:rPr>
              <a:t>Bioregion maps </a:t>
            </a:r>
            <a:endParaRPr lang="en-US" dirty="0"/>
          </a:p>
          <a:p>
            <a:pPr marL="285750" indent="-285750">
              <a:lnSpc>
                <a:spcPct val="100000"/>
              </a:lnSpc>
              <a:spcBef>
                <a:spcPts val="600"/>
              </a:spcBef>
              <a:buFont typeface="Arial" panose="020B0604020202020204" pitchFamily="34" charset="0"/>
              <a:buChar char="•"/>
              <a:defRPr sz="1400"/>
            </a:pPr>
            <a:r>
              <a:rPr lang="en-US" dirty="0"/>
              <a:t>Three-sisters illustration </a:t>
            </a:r>
          </a:p>
          <a:p>
            <a:pPr>
              <a:lnSpc>
                <a:spcPct val="100000"/>
              </a:lnSpc>
              <a:spcBef>
                <a:spcPts val="600"/>
              </a:spcBef>
              <a:defRPr sz="1400"/>
            </a:pPr>
            <a:r>
              <a:rPr lang="en-US" sz="1600" b="1" dirty="0">
                <a:solidFill>
                  <a:srgbClr val="006837"/>
                </a:solidFill>
              </a:rPr>
              <a:t>Lenape Vocabulary</a:t>
            </a:r>
          </a:p>
          <a:p>
            <a:pPr algn="l" rtl="0" fontAlgn="base"/>
            <a:r>
              <a:rPr lang="en-US" b="0" i="0" dirty="0">
                <a:solidFill>
                  <a:srgbClr val="000000"/>
                </a:solidFill>
                <a:effectLst/>
              </a:rPr>
              <a:t>Corn - </a:t>
            </a:r>
            <a:r>
              <a:rPr lang="en-US" b="0" i="0" u="sng" strike="noStrike" dirty="0">
                <a:solidFill>
                  <a:srgbClr val="524A82"/>
                </a:solidFill>
                <a:effectLst/>
                <a:hlinkClick r:id="rId3"/>
              </a:rPr>
              <a:t>xàskwim</a:t>
            </a:r>
            <a:r>
              <a:rPr lang="en-US" b="0" i="0" dirty="0">
                <a:solidFill>
                  <a:srgbClr val="000000"/>
                </a:solidFill>
                <a:effectLst/>
                <a:hlinkClick r:id="rId3"/>
              </a:rPr>
              <a:t> </a:t>
            </a:r>
            <a:endParaRPr lang="en-US" b="0" i="0" dirty="0">
              <a:solidFill>
                <a:srgbClr val="595959"/>
              </a:solidFill>
              <a:effectLst/>
            </a:endParaRPr>
          </a:p>
          <a:p>
            <a:pPr algn="l" rtl="0" fontAlgn="base"/>
            <a:r>
              <a:rPr lang="en-US" b="0" i="0" dirty="0">
                <a:solidFill>
                  <a:srgbClr val="000000"/>
                </a:solidFill>
                <a:effectLst/>
              </a:rPr>
              <a:t>Blue corn - </a:t>
            </a:r>
            <a:r>
              <a:rPr lang="en-US" b="0" i="0" u="sng" strike="noStrike" dirty="0">
                <a:solidFill>
                  <a:srgbClr val="524A82"/>
                </a:solidFill>
                <a:effectLst/>
                <a:hlinkClick r:id="rId4"/>
              </a:rPr>
              <a:t>sèhsapsink</a:t>
            </a:r>
            <a:r>
              <a:rPr lang="en-US" b="0" i="0" dirty="0">
                <a:solidFill>
                  <a:srgbClr val="000000"/>
                </a:solidFill>
                <a:effectLst/>
              </a:rPr>
              <a:t> </a:t>
            </a:r>
            <a:endParaRPr lang="en-US" b="0" i="0" dirty="0">
              <a:solidFill>
                <a:srgbClr val="595959"/>
              </a:solidFill>
              <a:effectLst/>
            </a:endParaRPr>
          </a:p>
          <a:p>
            <a:pPr algn="l" rtl="0" fontAlgn="base"/>
            <a:r>
              <a:rPr lang="en-US" b="0" i="0" dirty="0">
                <a:solidFill>
                  <a:srgbClr val="000000"/>
                </a:solidFill>
                <a:effectLst/>
              </a:rPr>
              <a:t>Tomato - </a:t>
            </a:r>
            <a:r>
              <a:rPr lang="en-US" b="0" i="0" u="sng" strike="noStrike" dirty="0">
                <a:solidFill>
                  <a:srgbClr val="524A82"/>
                </a:solidFill>
                <a:effectLst/>
                <a:hlinkClick r:id="rId5"/>
              </a:rPr>
              <a:t>skikopëlësh</a:t>
            </a:r>
            <a:r>
              <a:rPr lang="en-US" b="0" i="0" dirty="0">
                <a:solidFill>
                  <a:srgbClr val="000000"/>
                </a:solidFill>
                <a:effectLst/>
              </a:rPr>
              <a:t> </a:t>
            </a:r>
            <a:endParaRPr lang="en-US" b="0" i="0" dirty="0">
              <a:solidFill>
                <a:srgbClr val="404040"/>
              </a:solidFill>
              <a:effectLst/>
            </a:endParaRPr>
          </a:p>
          <a:p>
            <a:pPr algn="l" rtl="0" fontAlgn="base"/>
            <a:r>
              <a:rPr lang="en-US" b="0" i="0" dirty="0">
                <a:solidFill>
                  <a:srgbClr val="404040"/>
                </a:solidFill>
                <a:effectLst/>
              </a:rPr>
              <a:t>Pumpkin/squash-</a:t>
            </a:r>
            <a:r>
              <a:rPr lang="en-US" b="0" i="0" u="sng" strike="noStrike" dirty="0">
                <a:solidFill>
                  <a:srgbClr val="524A82"/>
                </a:solidFill>
                <a:effectLst/>
                <a:hlinkClick r:id="rId6"/>
              </a:rPr>
              <a:t>kèskùnthàka</a:t>
            </a:r>
            <a:r>
              <a:rPr lang="en-US" b="0" i="0" dirty="0">
                <a:solidFill>
                  <a:srgbClr val="404040"/>
                </a:solidFill>
                <a:effectLst/>
              </a:rPr>
              <a:t> </a:t>
            </a:r>
          </a:p>
          <a:p>
            <a:pPr algn="l" rtl="0" fontAlgn="base"/>
            <a:r>
              <a:rPr lang="en-US" b="0" i="0" dirty="0">
                <a:solidFill>
                  <a:srgbClr val="404040"/>
                </a:solidFill>
                <a:effectLst/>
              </a:rPr>
              <a:t>Beans - </a:t>
            </a:r>
            <a:r>
              <a:rPr lang="en-US" b="0" i="0" u="sng" strike="noStrike" dirty="0" err="1">
                <a:solidFill>
                  <a:srgbClr val="524A82"/>
                </a:solidFill>
                <a:effectLst/>
                <a:hlinkClick r:id="rId7"/>
              </a:rPr>
              <a:t>malàxkwsit</a:t>
            </a:r>
            <a:r>
              <a:rPr lang="en-US" b="0" i="0" dirty="0" err="1">
                <a:solidFill>
                  <a:srgbClr val="404040"/>
                </a:solidFill>
                <a:effectLst/>
              </a:rPr>
              <a:t>a</a:t>
            </a:r>
            <a:r>
              <a:rPr lang="en-US" b="0" i="0" dirty="0">
                <a:solidFill>
                  <a:srgbClr val="404040"/>
                </a:solidFill>
                <a:effectLst/>
              </a:rPr>
              <a:t> </a:t>
            </a:r>
          </a:p>
          <a:p>
            <a:pPr>
              <a:lnSpc>
                <a:spcPct val="100000"/>
              </a:lnSpc>
              <a:spcBef>
                <a:spcPts val="600"/>
              </a:spcBef>
              <a:defRPr sz="1400"/>
            </a:pPr>
            <a:r>
              <a:rPr lang="en-US" sz="1600" b="1" dirty="0">
                <a:solidFill>
                  <a:srgbClr val="006837"/>
                </a:solidFill>
              </a:rPr>
              <a:t>Other Vocabulary</a:t>
            </a:r>
          </a:p>
          <a:p>
            <a:pPr>
              <a:lnSpc>
                <a:spcPct val="100000"/>
              </a:lnSpc>
              <a:spcBef>
                <a:spcPts val="600"/>
              </a:spcBef>
              <a:defRPr sz="1400"/>
            </a:pPr>
            <a:r>
              <a:rPr lang="en-US" dirty="0"/>
              <a:t>Bioregion - a region defined by characteristics of the natural environment rather than by man-made divisions. </a:t>
            </a:r>
          </a:p>
          <a:p>
            <a:pPr>
              <a:lnSpc>
                <a:spcPct val="100000"/>
              </a:lnSpc>
              <a:spcBef>
                <a:spcPts val="600"/>
              </a:spcBef>
              <a:defRPr sz="1400"/>
            </a:pPr>
            <a:r>
              <a:rPr lang="en-US" sz="1600" b="1" dirty="0">
                <a:solidFill>
                  <a:srgbClr val="006837"/>
                </a:solidFill>
              </a:rPr>
              <a:t>Other Resources</a:t>
            </a:r>
          </a:p>
          <a:p>
            <a:pPr>
              <a:lnSpc>
                <a:spcPct val="100000"/>
              </a:lnSpc>
              <a:spcBef>
                <a:spcPts val="600"/>
              </a:spcBef>
              <a:defRPr sz="1400"/>
            </a:pPr>
            <a:r>
              <a:rPr lang="en-US" b="0" i="0" u="sng" strike="noStrike" dirty="0">
                <a:solidFill>
                  <a:srgbClr val="524A82"/>
                </a:solidFill>
                <a:effectLst/>
                <a:hlinkClick r:id="rId8"/>
              </a:rPr>
              <a:t>Lenape diaspora map</a:t>
            </a:r>
            <a:r>
              <a:rPr lang="en-US" b="0" i="0" dirty="0">
                <a:solidFill>
                  <a:srgbClr val="524A82"/>
                </a:solidFill>
                <a:effectLst/>
              </a:rPr>
              <a:t> </a:t>
            </a:r>
            <a:endParaRPr lang="en-US" dirty="0"/>
          </a:p>
        </p:txBody>
      </p:sp>
      <p:sp>
        <p:nvSpPr>
          <p:cNvPr id="5" name="Text Placeholder 4">
            <a:extLst>
              <a:ext uri="{FF2B5EF4-FFF2-40B4-BE49-F238E27FC236}">
                <a16:creationId xmlns:a16="http://schemas.microsoft.com/office/drawing/2014/main" id="{7E94745B-CE07-2290-2A95-75E6195E4D89}"/>
              </a:ext>
            </a:extLst>
          </p:cNvPr>
          <p:cNvSpPr txBox="1">
            <a:spLocks/>
          </p:cNvSpPr>
          <p:nvPr/>
        </p:nvSpPr>
        <p:spPr>
          <a:xfrm>
            <a:off x="2976664" y="1501321"/>
            <a:ext cx="4456011" cy="8091685"/>
          </a:xfrm>
          <a:prstGeom prst="rect">
            <a:avLst/>
          </a:prstGeom>
        </p:spPr>
        <p:txBody>
          <a:bodyPr lIns="0" tIns="0" rIns="0" bIns="0" anchor="t">
            <a:normAutofit fontScale="70000" lnSpcReduction="20000"/>
          </a:bodyPr>
          <a:lstStyle>
            <a:lvl1pPr marL="0" indent="0" algn="l" defTabSz="777240" rtl="0" eaLnBrk="1" latinLnBrk="0" hangingPunct="1">
              <a:lnSpc>
                <a:spcPct val="90000"/>
              </a:lnSpc>
              <a:spcBef>
                <a:spcPts val="85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Arial" panose="020B0604020202020204" pitchFamily="34" charset="0"/>
                <a:ea typeface="+mn-ea"/>
                <a:cs typeface="Arial" panose="020B0604020202020204" pitchFamily="34" charset="0"/>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Arial" panose="020B0604020202020204" pitchFamily="34" charset="0"/>
                <a:ea typeface="+mn-ea"/>
                <a:cs typeface="Arial" panose="020B0604020202020204" pitchFamily="34" charset="0"/>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marR="0">
              <a:lnSpc>
                <a:spcPct val="115000"/>
              </a:lnSpc>
              <a:spcBef>
                <a:spcPts val="1800"/>
              </a:spcBef>
              <a:spcAft>
                <a:spcPts val="600"/>
              </a:spcAft>
            </a:pPr>
            <a:r>
              <a:rPr lang="en-US" sz="1800" b="1" kern="0" dirty="0">
                <a:solidFill>
                  <a:schemeClr val="accent2"/>
                </a:solidFill>
                <a:effectLst/>
                <a:ea typeface="MS Mincho" panose="02020609040205080304" pitchFamily="49" charset="-128"/>
              </a:rPr>
              <a:t>Objective</a:t>
            </a:r>
          </a:p>
          <a:p>
            <a:pPr marL="0" marR="0">
              <a:lnSpc>
                <a:spcPct val="115000"/>
              </a:lnSpc>
              <a:spcBef>
                <a:spcPts val="600"/>
              </a:spcBef>
              <a:spcAft>
                <a:spcPts val="600"/>
              </a:spcAft>
            </a:pPr>
            <a:r>
              <a:rPr lang="en-US" sz="1800" dirty="0">
                <a:solidFill>
                  <a:srgbClr val="404040"/>
                </a:solidFill>
                <a:effectLst/>
                <a:ea typeface="MS Mincho" panose="02020609040205080304" pitchFamily="49" charset="-128"/>
              </a:rPr>
              <a:t>Students explore definitions of “home” as a bioregion. We create space for students to share nature and food stories from their home/home countries. </a:t>
            </a:r>
          </a:p>
          <a:p>
            <a:pPr marL="0" marR="0">
              <a:lnSpc>
                <a:spcPct val="115000"/>
              </a:lnSpc>
              <a:spcBef>
                <a:spcPts val="600"/>
              </a:spcBef>
              <a:spcAft>
                <a:spcPts val="600"/>
              </a:spcAft>
            </a:pPr>
            <a:r>
              <a:rPr lang="en-US" sz="1800" b="1" kern="0" dirty="0">
                <a:solidFill>
                  <a:schemeClr val="accent2"/>
                </a:solidFill>
                <a:effectLst/>
                <a:ea typeface="MS Mincho" panose="02020609040205080304" pitchFamily="49" charset="-128"/>
              </a:rPr>
              <a:t>Survivance Message  </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ea typeface="MS Mincho" panose="02020609040205080304" pitchFamily="49" charset="-128"/>
              </a:rPr>
              <a:t>For many Indigenous peoples, home is defined by all the plants, animals, and insects that live in their region.  </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ea typeface="MS Mincho" panose="02020609040205080304" pitchFamily="49" charset="-128"/>
              </a:rPr>
              <a:t>Nora Thompson Dean stayed connected to </a:t>
            </a:r>
            <a:r>
              <a:rPr lang="en-US" sz="1800" dirty="0" err="1">
                <a:solidFill>
                  <a:srgbClr val="404040"/>
                </a:solidFill>
                <a:effectLst/>
                <a:ea typeface="MS Mincho" panose="02020609040205080304" pitchFamily="49" charset="-128"/>
              </a:rPr>
              <a:t>Lenapehoking</a:t>
            </a:r>
            <a:r>
              <a:rPr lang="en-US" sz="1800" dirty="0">
                <a:solidFill>
                  <a:srgbClr val="404040"/>
                </a:solidFill>
                <a:effectLst/>
                <a:ea typeface="MS Mincho" panose="02020609040205080304" pitchFamily="49" charset="-128"/>
              </a:rPr>
              <a:t> by saving the seeds of blue corn - </a:t>
            </a:r>
            <a:r>
              <a:rPr lang="en-US" sz="1800" dirty="0" err="1">
                <a:solidFill>
                  <a:srgbClr val="404040"/>
                </a:solidFill>
                <a:effectLst/>
                <a:ea typeface="MS Mincho" panose="02020609040205080304" pitchFamily="49" charset="-128"/>
              </a:rPr>
              <a:t>sèhsapsink</a:t>
            </a:r>
            <a:r>
              <a:rPr lang="en-US" sz="1800" dirty="0">
                <a:solidFill>
                  <a:srgbClr val="404040"/>
                </a:solidFill>
                <a:effectLst/>
                <a:ea typeface="MS Mincho" panose="02020609040205080304" pitchFamily="49" charset="-128"/>
              </a:rPr>
              <a:t>. The Morgan Library exhibited her journals and grew blue corn and amaranth in their garden. </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ea typeface="MS Mincho" panose="02020609040205080304" pitchFamily="49" charset="-128"/>
              </a:rPr>
              <a:t>5th Lenape Law: Take care of our relatives. </a:t>
            </a:r>
          </a:p>
          <a:p>
            <a:pPr marL="0" marR="0">
              <a:lnSpc>
                <a:spcPct val="50000"/>
              </a:lnSpc>
              <a:spcBef>
                <a:spcPts val="600"/>
              </a:spcBef>
              <a:spcAft>
                <a:spcPts val="600"/>
              </a:spcAft>
            </a:pPr>
            <a:r>
              <a:rPr lang="en-US" sz="1800" b="1" kern="0" dirty="0">
                <a:solidFill>
                  <a:schemeClr val="accent2"/>
                </a:solidFill>
                <a:effectLst/>
                <a:ea typeface="MS Mincho" panose="02020609040205080304" pitchFamily="49" charset="-128"/>
              </a:rPr>
              <a:t>Activities</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ea typeface="MS Mincho" panose="02020609040205080304" pitchFamily="49" charset="-128"/>
              </a:rPr>
              <a:t>Lead with a 5 min Feel: Have students close their eyes and think about home. It might be New York City or somewhere else they’ve lived. Imagine the plants, animals, smells, foods, temperature (students can also write and draw whatever comes to mind). </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ea typeface="MS Mincho" panose="02020609040205080304" pitchFamily="49" charset="-128"/>
              </a:rPr>
              <a:t>10 min Connect: Students share out memories of home and everyone else listens for nature in their stories. Write down words as students share out and then circle nature words together. What recipes does your family cook at home? Where do those ingredients grow?</a:t>
            </a:r>
          </a:p>
          <a:p>
            <a:pPr marL="34290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ea typeface="MS Mincho" panose="02020609040205080304" pitchFamily="49" charset="-128"/>
              </a:rPr>
              <a:t>10-15 min: Share a </a:t>
            </a:r>
            <a:r>
              <a:rPr lang="en-US" sz="1800" dirty="0">
                <a:solidFill>
                  <a:srgbClr val="404040"/>
                </a:solidFill>
                <a:effectLst/>
                <a:ea typeface="MS Mincho" panose="02020609040205080304" pitchFamily="49" charset="-128"/>
                <a:hlinkClick r:id="rId2"/>
              </a:rPr>
              <a:t>bioregion map</a:t>
            </a:r>
            <a:r>
              <a:rPr lang="en-US" sz="1800" dirty="0">
                <a:solidFill>
                  <a:srgbClr val="404040"/>
                </a:solidFill>
                <a:effectLst/>
                <a:ea typeface="MS Mincho" panose="02020609040205080304" pitchFamily="49" charset="-128"/>
              </a:rPr>
              <a:t>. Have students guess what might be going on in this map. </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latin typeface="Arial"/>
                <a:ea typeface="MS Mincho"/>
                <a:cs typeface="Arial"/>
              </a:rPr>
              <a:t>Use attached illustrations to share a story of what the Lenape made from the plants they grew in </a:t>
            </a:r>
            <a:r>
              <a:rPr lang="en-US" sz="1800" dirty="0" err="1">
                <a:solidFill>
                  <a:srgbClr val="404040"/>
                </a:solidFill>
                <a:latin typeface="Arial"/>
                <a:ea typeface="MS Mincho"/>
                <a:cs typeface="Arial"/>
              </a:rPr>
              <a:t>Lenapehoking</a:t>
            </a:r>
            <a:r>
              <a:rPr lang="en-US" sz="1800" dirty="0">
                <a:solidFill>
                  <a:srgbClr val="404040"/>
                </a:solidFill>
                <a:effectLst/>
                <a:latin typeface="Arial"/>
                <a:ea typeface="MS Mincho"/>
                <a:cs typeface="Arial"/>
              </a:rPr>
              <a:t>: Stews with corn, tomatoes, and squash. Explain how the Lenape on </a:t>
            </a:r>
            <a:r>
              <a:rPr lang="en-US" sz="1800">
                <a:solidFill>
                  <a:srgbClr val="404040"/>
                </a:solidFill>
                <a:latin typeface="Arial"/>
                <a:ea typeface="MS Mincho"/>
                <a:cs typeface="Arial"/>
              </a:rPr>
              <a:t>Mannahatta</a:t>
            </a:r>
            <a:r>
              <a:rPr lang="en-US" sz="1800" dirty="0">
                <a:solidFill>
                  <a:srgbClr val="404040"/>
                </a:solidFill>
                <a:effectLst/>
                <a:latin typeface="Arial"/>
                <a:ea typeface="MS Mincho"/>
                <a:cs typeface="Arial"/>
              </a:rPr>
              <a:t> dried their food and stored it for winter when less food became available.</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ea typeface="MS Mincho" panose="02020609040205080304" pitchFamily="49" charset="-128"/>
              </a:rPr>
              <a:t>Thank you - </a:t>
            </a:r>
            <a:r>
              <a:rPr lang="en-US" sz="1800" dirty="0" err="1">
                <a:solidFill>
                  <a:srgbClr val="404040"/>
                </a:solidFill>
                <a:effectLst/>
                <a:ea typeface="MS Mincho" panose="02020609040205080304" pitchFamily="49" charset="-128"/>
              </a:rPr>
              <a:t>Wanìshi</a:t>
            </a:r>
            <a:endParaRPr lang="en-US" sz="1800" dirty="0">
              <a:solidFill>
                <a:srgbClr val="404040"/>
              </a:solidFill>
              <a:effectLst/>
              <a:ea typeface="MS Mincho" panose="02020609040205080304" pitchFamily="49" charset="-128"/>
            </a:endParaRPr>
          </a:p>
        </p:txBody>
      </p:sp>
      <p:pic>
        <p:nvPicPr>
          <p:cNvPr id="6" name="Picture 5">
            <a:extLst>
              <a:ext uri="{FF2B5EF4-FFF2-40B4-BE49-F238E27FC236}">
                <a16:creationId xmlns:a16="http://schemas.microsoft.com/office/drawing/2014/main" id="{105ABCA2-D130-D853-0D7A-1646F9DCB508}"/>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4979898" y="9777380"/>
            <a:ext cx="2072553" cy="122494"/>
          </a:xfrm>
          <a:prstGeom prst="rect">
            <a:avLst/>
          </a:prstGeom>
        </p:spPr>
      </p:pic>
      <p:cxnSp>
        <p:nvCxnSpPr>
          <p:cNvPr id="8" name="Straight Connector 7">
            <a:extLst>
              <a:ext uri="{FF2B5EF4-FFF2-40B4-BE49-F238E27FC236}">
                <a16:creationId xmlns:a16="http://schemas.microsoft.com/office/drawing/2014/main" id="{7EEB3E38-EB35-4425-7078-8A4515F04B72}"/>
              </a:ext>
            </a:extLst>
          </p:cNvPr>
          <p:cNvCxnSpPr>
            <a:cxnSpLocks/>
          </p:cNvCxnSpPr>
          <p:nvPr/>
        </p:nvCxnSpPr>
        <p:spPr>
          <a:xfrm>
            <a:off x="2830749" y="342282"/>
            <a:ext cx="0" cy="9250724"/>
          </a:xfrm>
          <a:prstGeom prst="line">
            <a:avLst/>
          </a:prstGeom>
          <a:ln>
            <a:solidFill>
              <a:srgbClr val="362229"/>
            </a:solidFill>
            <a:prstDash val="dash"/>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9970E3BA-808C-02AB-1887-B773A90EF085}"/>
              </a:ext>
            </a:extLst>
          </p:cNvPr>
          <p:cNvSpPr txBox="1">
            <a:spLocks/>
          </p:cNvSpPr>
          <p:nvPr/>
        </p:nvSpPr>
        <p:spPr>
          <a:xfrm>
            <a:off x="7052451" y="9730662"/>
            <a:ext cx="380223" cy="215931"/>
          </a:xfrm>
          <a:prstGeom prst="rect">
            <a:avLst/>
          </a:prstGeom>
        </p:spPr>
        <p:txBody>
          <a:bodyPr/>
          <a:lstStyle>
            <a:defPPr>
              <a:defRPr lang="en-US"/>
            </a:defPPr>
            <a:lvl1pPr marL="0" algn="r" defTabSz="457200" rtl="0" eaLnBrk="1" latinLnBrk="0" hangingPunct="1">
              <a:defRPr sz="900" kern="1200">
                <a:solidFill>
                  <a:schemeClr val="tx1"/>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F8A14A6B-79CD-4D51-AB75-792DD064775B}" type="slidenum">
              <a:rPr lang="en-US" smtClean="0"/>
              <a:pPr/>
              <a:t>1</a:t>
            </a:fld>
            <a:endParaRPr lang="en-US"/>
          </a:p>
        </p:txBody>
      </p:sp>
    </p:spTree>
    <p:extLst>
      <p:ext uri="{BB962C8B-B14F-4D97-AF65-F5344CB8AC3E}">
        <p14:creationId xmlns:p14="http://schemas.microsoft.com/office/powerpoint/2010/main" val="1994269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EA702AE-8E3E-0832-1A9B-1A95EFB58CDD}"/>
              </a:ext>
            </a:extLst>
          </p:cNvPr>
          <p:cNvSpPr>
            <a:spLocks noGrp="1"/>
          </p:cNvSpPr>
          <p:nvPr>
            <p:ph type="body" sz="quarter" idx="13"/>
          </p:nvPr>
        </p:nvSpPr>
        <p:spPr/>
        <p:txBody>
          <a:bodyPr>
            <a:normAutofit lnSpcReduction="10000"/>
          </a:bodyPr>
          <a:lstStyle/>
          <a:p>
            <a:r>
              <a:rPr lang="en-US" sz="2400" dirty="0"/>
              <a:t>​​Meaning of Home​ </a:t>
            </a:r>
          </a:p>
          <a:p>
            <a:r>
              <a:rPr lang="en-US" sz="1400" b="0" dirty="0">
                <a:solidFill>
                  <a:schemeClr val="accent2"/>
                </a:solidFill>
              </a:rPr>
              <a:t>Grades K-8</a:t>
            </a:r>
          </a:p>
        </p:txBody>
      </p:sp>
      <p:sp>
        <p:nvSpPr>
          <p:cNvPr id="3" name="Text Placeholder 2">
            <a:extLst>
              <a:ext uri="{FF2B5EF4-FFF2-40B4-BE49-F238E27FC236}">
                <a16:creationId xmlns:a16="http://schemas.microsoft.com/office/drawing/2014/main" id="{10973E31-BB01-2218-895B-13C6777FAC8D}"/>
              </a:ext>
            </a:extLst>
          </p:cNvPr>
          <p:cNvSpPr>
            <a:spLocks noGrp="1"/>
          </p:cNvSpPr>
          <p:nvPr>
            <p:ph type="body" sz="quarter" idx="15"/>
          </p:nvPr>
        </p:nvSpPr>
        <p:spPr/>
        <p:txBody>
          <a:bodyPr/>
          <a:lstStyle/>
          <a:p>
            <a:endParaRPr lang="en-US"/>
          </a:p>
        </p:txBody>
      </p:sp>
      <p:sp>
        <p:nvSpPr>
          <p:cNvPr id="4" name="Text Placeholder 3">
            <a:extLst>
              <a:ext uri="{FF2B5EF4-FFF2-40B4-BE49-F238E27FC236}">
                <a16:creationId xmlns:a16="http://schemas.microsoft.com/office/drawing/2014/main" id="{0C726506-95B5-D86C-9237-E2DE750EF622}"/>
              </a:ext>
            </a:extLst>
          </p:cNvPr>
          <p:cNvSpPr>
            <a:spLocks noGrp="1"/>
          </p:cNvSpPr>
          <p:nvPr>
            <p:ph type="body" sz="quarter" idx="16"/>
          </p:nvPr>
        </p:nvSpPr>
        <p:spPr/>
        <p:txBody>
          <a:bodyPr vert="horz" lIns="0" tIns="0" rIns="0" bIns="0" rtlCol="0" anchor="t">
            <a:normAutofit/>
          </a:bodyPr>
          <a:lstStyle/>
          <a:p>
            <a:pPr marL="0" marR="0">
              <a:lnSpc>
                <a:spcPct val="75000"/>
              </a:lnSpc>
              <a:spcBef>
                <a:spcPts val="600"/>
              </a:spcBef>
              <a:spcAft>
                <a:spcPts val="600"/>
              </a:spcAft>
            </a:pPr>
            <a:r>
              <a:rPr lang="en-US" sz="1300" b="1" kern="0" dirty="0">
                <a:solidFill>
                  <a:schemeClr val="accent2"/>
                </a:solidFill>
                <a:effectLst/>
                <a:latin typeface="Arial"/>
                <a:ea typeface="MS Mincho"/>
                <a:cs typeface="Arial"/>
              </a:rPr>
              <a:t>Reciprocity through Stewardship</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300" dirty="0">
                <a:solidFill>
                  <a:srgbClr val="404040"/>
                </a:solidFill>
                <a:effectLst/>
                <a:latin typeface="Arial"/>
                <a:ea typeface="MS Mincho"/>
                <a:cs typeface="Arial"/>
              </a:rPr>
              <a:t>Plant seeds, care-for, or harvest foods in your garden that will help you make recipes from your home. </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300" dirty="0">
                <a:solidFill>
                  <a:srgbClr val="404040"/>
                </a:solidFill>
                <a:effectLst/>
                <a:latin typeface="Arial"/>
                <a:ea typeface="MS Mincho"/>
                <a:cs typeface="Arial"/>
              </a:rPr>
              <a:t>Many recipes use herbs in creative ways, one way to keep your herb garden healthy is to </a:t>
            </a:r>
            <a:r>
              <a:rPr lang="en-US" sz="1300" dirty="0">
                <a:solidFill>
                  <a:srgbClr val="404040"/>
                </a:solidFill>
                <a:effectLst/>
                <a:latin typeface="Arial"/>
                <a:ea typeface="MS Mincho"/>
                <a:cs typeface="Arial"/>
                <a:hlinkClick r:id="rId2"/>
              </a:rPr>
              <a:t>pinch back your herbs</a:t>
            </a:r>
            <a:r>
              <a:rPr lang="en-US" sz="1300" dirty="0">
                <a:solidFill>
                  <a:srgbClr val="404040"/>
                </a:solidFill>
                <a:effectLst/>
                <a:latin typeface="Arial"/>
                <a:ea typeface="MS Mincho"/>
                <a:cs typeface="Arial"/>
              </a:rPr>
              <a:t> right above a node regularly.  </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300" dirty="0">
                <a:solidFill>
                  <a:srgbClr val="404040"/>
                </a:solidFill>
                <a:effectLst/>
                <a:latin typeface="Arial"/>
                <a:ea typeface="MS Mincho"/>
                <a:cs typeface="Arial"/>
              </a:rPr>
              <a:t>Collect community/family recipes and share them in a neighborhood recipe book. </a:t>
            </a:r>
          </a:p>
          <a:p>
            <a:pPr marL="0" marR="0">
              <a:lnSpc>
                <a:spcPct val="75000"/>
              </a:lnSpc>
              <a:spcBef>
                <a:spcPts val="600"/>
              </a:spcBef>
              <a:spcAft>
                <a:spcPts val="600"/>
              </a:spcAft>
            </a:pPr>
            <a:r>
              <a:rPr lang="en-US" sz="1300" b="1" kern="0" dirty="0">
                <a:solidFill>
                  <a:schemeClr val="accent2"/>
                </a:solidFill>
                <a:effectLst/>
                <a:latin typeface="Arial"/>
                <a:ea typeface="MS Mincho"/>
                <a:cs typeface="Arial"/>
              </a:rPr>
              <a:t>Adaptations &amp; Extensions</a:t>
            </a:r>
          </a:p>
          <a:p>
            <a:pPr marL="285750" indent="-285750">
              <a:buClr>
                <a:schemeClr val="accent2"/>
              </a:buClr>
              <a:buFont typeface="Arial" panose="020B0604020202020204" pitchFamily="34" charset="0"/>
              <a:buChar char="•"/>
            </a:pPr>
            <a:r>
              <a:rPr lang="en-US" sz="1300" b="0" i="0" u="sng" strike="noStrike" dirty="0">
                <a:solidFill>
                  <a:srgbClr val="524A82"/>
                </a:solidFill>
                <a:effectLst/>
                <a:latin typeface="Arial"/>
                <a:cs typeface="Arial"/>
                <a:hlinkClick r:id="rId3"/>
              </a:rPr>
              <a:t>Three Sisters Garden lesson</a:t>
            </a:r>
            <a:r>
              <a:rPr lang="en-US" sz="1300" b="0" i="0" dirty="0">
                <a:solidFill>
                  <a:srgbClr val="404040"/>
                </a:solidFill>
                <a:effectLst/>
                <a:latin typeface="Arial"/>
                <a:cs typeface="Arial"/>
              </a:rPr>
              <a:t> </a:t>
            </a:r>
            <a:endParaRPr lang="en-US" sz="1300" dirty="0">
              <a:latin typeface="Arial"/>
              <a:cs typeface="Arial"/>
            </a:endParaRPr>
          </a:p>
        </p:txBody>
      </p:sp>
      <p:sp>
        <p:nvSpPr>
          <p:cNvPr id="5" name="Slide Number Placeholder 4">
            <a:extLst>
              <a:ext uri="{FF2B5EF4-FFF2-40B4-BE49-F238E27FC236}">
                <a16:creationId xmlns:a16="http://schemas.microsoft.com/office/drawing/2014/main" id="{1DB75A63-BFE7-DB8E-10F8-DBA6A08D6B52}"/>
              </a:ext>
            </a:extLst>
          </p:cNvPr>
          <p:cNvSpPr>
            <a:spLocks noGrp="1"/>
          </p:cNvSpPr>
          <p:nvPr>
            <p:ph type="sldNum" sz="quarter" idx="12"/>
          </p:nvPr>
        </p:nvSpPr>
        <p:spPr/>
        <p:txBody>
          <a:bodyPr/>
          <a:lstStyle/>
          <a:p>
            <a:fld id="{F8A14A6B-79CD-4D51-AB75-792DD064775B}" type="slidenum">
              <a:rPr lang="en-US" smtClean="0"/>
              <a:pPr/>
              <a:t>2</a:t>
            </a:fld>
            <a:endParaRPr lang="en-US"/>
          </a:p>
        </p:txBody>
      </p:sp>
    </p:spTree>
    <p:extLst>
      <p:ext uri="{BB962C8B-B14F-4D97-AF65-F5344CB8AC3E}">
        <p14:creationId xmlns:p14="http://schemas.microsoft.com/office/powerpoint/2010/main" val="2833565380"/>
      </p:ext>
    </p:extLst>
  </p:cSld>
  <p:clrMapOvr>
    <a:masterClrMapping/>
  </p:clrMapOvr>
</p:sld>
</file>

<file path=ppt/theme/theme1.xml><?xml version="1.0" encoding="utf-8"?>
<a:theme xmlns:a="http://schemas.openxmlformats.org/drawingml/2006/main" name="Office Theme">
  <a:themeElements>
    <a:clrScheme name="TPL Branded Colors">
      <a:dk1>
        <a:sysClr val="windowText" lastClr="000000"/>
      </a:dk1>
      <a:lt1>
        <a:sysClr val="window" lastClr="FFFFFF"/>
      </a:lt1>
      <a:dk2>
        <a:srgbClr val="94C581"/>
      </a:dk2>
      <a:lt2>
        <a:srgbClr val="E0EEDA"/>
      </a:lt2>
      <a:accent1>
        <a:srgbClr val="362229"/>
      </a:accent1>
      <a:accent2>
        <a:srgbClr val="006837"/>
      </a:accent2>
      <a:accent3>
        <a:srgbClr val="39B54A"/>
      </a:accent3>
      <a:accent4>
        <a:srgbClr val="8CC63F"/>
      </a:accent4>
      <a:accent5>
        <a:srgbClr val="5DD8D8"/>
      </a:accent5>
      <a:accent6>
        <a:srgbClr val="F7931E"/>
      </a:accent6>
      <a:hlink>
        <a:srgbClr val="004625"/>
      </a:hlink>
      <a:folHlink>
        <a:srgbClr val="F7931E"/>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9d76536-0d19-4659-8c0c-66a4eb7fe99e" xsi:nil="true"/>
    <lcf76f155ced4ddcb4097134ff3c332f xmlns="c9ba0cac-9980-4acb-8eb2-83605de2202c">
      <Terms xmlns="http://schemas.microsoft.com/office/infopath/2007/PartnerControls"/>
    </lcf76f155ced4ddcb4097134ff3c332f>
    <SharedWithUsers xmlns="19d76536-0d19-4659-8c0c-66a4eb7fe99e">
      <UserInfo>
        <DisplayName/>
        <AccountId xsi:nil="true"/>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CBE95E1C8C4F7419D5864DACC0C55BC" ma:contentTypeVersion="15" ma:contentTypeDescription="Create a new document." ma:contentTypeScope="" ma:versionID="a0c254af01520da6711a22ebeb66d103">
  <xsd:schema xmlns:xsd="http://www.w3.org/2001/XMLSchema" xmlns:xs="http://www.w3.org/2001/XMLSchema" xmlns:p="http://schemas.microsoft.com/office/2006/metadata/properties" xmlns:ns2="c9ba0cac-9980-4acb-8eb2-83605de2202c" xmlns:ns3="19d76536-0d19-4659-8c0c-66a4eb7fe99e" targetNamespace="http://schemas.microsoft.com/office/2006/metadata/properties" ma:root="true" ma:fieldsID="780a34b6afa1b58598fd15675aa32e77" ns2:_="" ns3:_="">
    <xsd:import namespace="c9ba0cac-9980-4acb-8eb2-83605de2202c"/>
    <xsd:import namespace="19d76536-0d19-4659-8c0c-66a4eb7fe99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ba0cac-9980-4acb-8eb2-83605de2202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32f2ac73-2b29-48b1-b7b7-6b232797cae3"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9d76536-0d19-4659-8c0c-66a4eb7fe99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9665efee-d85a-4de8-aa8c-4ce78cfe8571}" ma:internalName="TaxCatchAll" ma:showField="CatchAllData" ma:web="19d76536-0d19-4659-8c0c-66a4eb7fe99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A5EF797-6591-494D-BAE2-B66016179571}">
  <ds:schemaRefs>
    <ds:schemaRef ds:uri="http://schemas.microsoft.com/office/2006/metadata/properties"/>
    <ds:schemaRef ds:uri="http://schemas.microsoft.com/office/infopath/2007/PartnerControls"/>
    <ds:schemaRef ds:uri="05a9baca-41fa-4758-b9de-6b7feb49e45c"/>
    <ds:schemaRef ds:uri="36df29ad-5196-4806-a272-11836836aa17"/>
    <ds:schemaRef ds:uri="19d76536-0d19-4659-8c0c-66a4eb7fe99e"/>
    <ds:schemaRef ds:uri="c9ba0cac-9980-4acb-8eb2-83605de2202c"/>
  </ds:schemaRefs>
</ds:datastoreItem>
</file>

<file path=customXml/itemProps2.xml><?xml version="1.0" encoding="utf-8"?>
<ds:datastoreItem xmlns:ds="http://schemas.openxmlformats.org/officeDocument/2006/customXml" ds:itemID="{C5AA3217-FB52-4CEB-9A90-DB429D7EFB5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9ba0cac-9980-4acb-8eb2-83605de2202c"/>
    <ds:schemaRef ds:uri="19d76536-0d19-4659-8c0c-66a4eb7fe99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92D111A-ECB6-4538-A554-957DE643D93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179</TotalTime>
  <Words>415</Words>
  <Application>Microsoft Office PowerPoint</Application>
  <PresentationFormat>Custom</PresentationFormat>
  <Paragraphs>39</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 Whitesell</dc:creator>
  <cp:lastModifiedBy>Rachel Andrade</cp:lastModifiedBy>
  <cp:revision>32</cp:revision>
  <dcterms:created xsi:type="dcterms:W3CDTF">2022-01-06T21:32:17Z</dcterms:created>
  <dcterms:modified xsi:type="dcterms:W3CDTF">2024-10-03T15:45:28Z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0x010100CCBE95E1C8C4F7419D5864DACC0C55BC</vt:lpwstr>
  </property>
  <property fmtid="{D5CDD505-2E9C-101B-9397-08002B2CF9AE}" pid="3" name="MediaServiceImageTags">
    <vt:lpwstr/>
  </property>
  <property fmtid="{D5CDD505-2E9C-101B-9397-08002B2CF9AE}" pid="4" name="Order">
    <vt:r8>36453900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