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1" r:id="rId5"/>
    <p:sldId id="262"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37"/>
    <a:srgbClr val="CEE4C5"/>
    <a:srgbClr val="362229"/>
    <a:srgbClr val="39B54A"/>
    <a:srgbClr val="8C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68595A-E029-CDA6-0063-8297DEDA53AA}" v="6" dt="2024-09-26T21:00:37.4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1251" autoAdjust="0"/>
    <p:restoredTop sz="94660"/>
  </p:normalViewPr>
  <p:slideViewPr>
    <p:cSldViewPr snapToGrid="0">
      <p:cViewPr varScale="1">
        <p:scale>
          <a:sx n="87" d="100"/>
          <a:sy n="87" d="100"/>
        </p:scale>
        <p:origin x="68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ny Briery" userId="S::tiffany.briery@tpl.org::9bd382b9-a1d8-48ab-86fa-4633d064eefe" providerId="AD" clId="Web-{A368595A-E029-CDA6-0063-8297DEDA53AA}"/>
    <pc:docChg chg="modSld">
      <pc:chgData name="Tiffany Briery" userId="S::tiffany.briery@tpl.org::9bd382b9-a1d8-48ab-86fa-4633d064eefe" providerId="AD" clId="Web-{A368595A-E029-CDA6-0063-8297DEDA53AA}" dt="2024-09-26T21:00:37.420" v="5" actId="20577"/>
      <pc:docMkLst>
        <pc:docMk/>
      </pc:docMkLst>
      <pc:sldChg chg="modSp">
        <pc:chgData name="Tiffany Briery" userId="S::tiffany.briery@tpl.org::9bd382b9-a1d8-48ab-86fa-4633d064eefe" providerId="AD" clId="Web-{A368595A-E029-CDA6-0063-8297DEDA53AA}" dt="2024-09-26T21:00:37.420" v="5" actId="20577"/>
        <pc:sldMkLst>
          <pc:docMk/>
          <pc:sldMk cId="1994269870" sldId="261"/>
        </pc:sldMkLst>
        <pc:spChg chg="mod">
          <ac:chgData name="Tiffany Briery" userId="S::tiffany.briery@tpl.org::9bd382b9-a1d8-48ab-86fa-4633d064eefe" providerId="AD" clId="Web-{A368595A-E029-CDA6-0063-8297DEDA53AA}" dt="2024-09-26T21:00:37.420" v="5" actId="20577"/>
          <ac:spMkLst>
            <pc:docMk/>
            <pc:sldMk cId="1994269870" sldId="261"/>
            <ac:spMk id="4" creationId="{F86D3948-B51E-CBC0-47FA-875B7619861F}"/>
          </ac:spMkLst>
        </pc:spChg>
        <pc:spChg chg="mod">
          <ac:chgData name="Tiffany Briery" userId="S::tiffany.briery@tpl.org::9bd382b9-a1d8-48ab-86fa-4633d064eefe" providerId="AD" clId="Web-{A368595A-E029-CDA6-0063-8297DEDA53AA}" dt="2024-09-26T20:52:44.238" v="3" actId="20577"/>
          <ac:spMkLst>
            <pc:docMk/>
            <pc:sldMk cId="1994269870" sldId="261"/>
            <ac:spMk id="5" creationId="{7E94745B-CE07-2290-2A95-75E6195E4D8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C981AE-DEFE-4F71-BAE0-878F59F56C0D}" type="datetimeFigureOut">
              <a:rPr lang="en-US" smtClean="0"/>
              <a:t>9/26/2024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8B37A-70FA-4A1D-A7B6-BDBD950AF7B9}" type="slidenum">
              <a:rPr lang="en-US" smtClean="0"/>
              <a:t>‹#›</a:t>
            </a:fld>
            <a:endParaRPr lang="en-US"/>
          </a:p>
        </p:txBody>
      </p:sp>
    </p:spTree>
    <p:extLst>
      <p:ext uri="{BB962C8B-B14F-4D97-AF65-F5344CB8AC3E}">
        <p14:creationId xmlns:p14="http://schemas.microsoft.com/office/powerpoint/2010/main" val="135077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sson Plan">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6A5F8B87-2923-43A1-A16D-248EA00F8E73}"/>
              </a:ext>
            </a:extLst>
          </p:cNvPr>
          <p:cNvSpPr>
            <a:spLocks noGrp="1"/>
          </p:cNvSpPr>
          <p:nvPr>
            <p:ph type="body" sz="quarter" idx="13" hasCustomPrompt="1"/>
          </p:nvPr>
        </p:nvSpPr>
        <p:spPr>
          <a:xfrm>
            <a:off x="2976664" y="342282"/>
            <a:ext cx="4456011" cy="838820"/>
          </a:xfrm>
          <a:solidFill>
            <a:srgbClr val="CEE4C5"/>
          </a:solidFill>
        </p:spPr>
        <p:txBody>
          <a:bodyPr lIns="182880" tIns="91440" rIns="182880" bIns="91440">
            <a:normAutofit/>
          </a:bodyPr>
          <a:lstStyle>
            <a:lvl1pPr marL="0" indent="0">
              <a:lnSpc>
                <a:spcPct val="100000"/>
              </a:lnSpc>
              <a:buNone/>
              <a:defRPr sz="2400" b="1">
                <a:solidFill>
                  <a:schemeClr val="accent1"/>
                </a:solidFill>
              </a:defRPr>
            </a:lvl1pPr>
          </a:lstStyle>
          <a:p>
            <a:pPr lvl="0"/>
            <a:r>
              <a:rPr lang="en-US" dirty="0"/>
              <a:t>Click to add title text</a:t>
            </a:r>
          </a:p>
        </p:txBody>
      </p:sp>
      <p:sp>
        <p:nvSpPr>
          <p:cNvPr id="3" name="Text Placeholder 2">
            <a:extLst>
              <a:ext uri="{FF2B5EF4-FFF2-40B4-BE49-F238E27FC236}">
                <a16:creationId xmlns:a16="http://schemas.microsoft.com/office/drawing/2014/main" id="{987A37BE-D139-4719-9FF2-7A15ECAD1C78}"/>
              </a:ext>
            </a:extLst>
          </p:cNvPr>
          <p:cNvSpPr>
            <a:spLocks noGrp="1"/>
          </p:cNvSpPr>
          <p:nvPr>
            <p:ph type="body" sz="quarter" idx="15"/>
          </p:nvPr>
        </p:nvSpPr>
        <p:spPr>
          <a:xfrm>
            <a:off x="312129" y="1504372"/>
            <a:ext cx="2372705" cy="8088634"/>
          </a:xfrm>
          <a:noFill/>
        </p:spPr>
        <p:txBody>
          <a:bodyPr lIns="0" tIns="0" rIns="0" bIns="0">
            <a:normAutofit/>
          </a:bodyPr>
          <a:lstStyle>
            <a:lvl1pPr marL="0" indent="0">
              <a:buNone/>
              <a:defRPr sz="1400"/>
            </a:lvl1pPr>
          </a:lstStyle>
          <a:p>
            <a:pPr lvl="0"/>
            <a:r>
              <a:rPr lang="en-US" dirty="0"/>
              <a:t>Click to edit Master text styles</a:t>
            </a:r>
          </a:p>
        </p:txBody>
      </p:sp>
      <p:sp>
        <p:nvSpPr>
          <p:cNvPr id="5" name="Text Placeholder 4">
            <a:extLst>
              <a:ext uri="{FF2B5EF4-FFF2-40B4-BE49-F238E27FC236}">
                <a16:creationId xmlns:a16="http://schemas.microsoft.com/office/drawing/2014/main" id="{11DDEA96-5105-46F4-9968-C82CE0D07135}"/>
              </a:ext>
            </a:extLst>
          </p:cNvPr>
          <p:cNvSpPr>
            <a:spLocks noGrp="1"/>
          </p:cNvSpPr>
          <p:nvPr>
            <p:ph type="body" sz="quarter" idx="16"/>
          </p:nvPr>
        </p:nvSpPr>
        <p:spPr>
          <a:xfrm>
            <a:off x="2976664" y="1501321"/>
            <a:ext cx="4456011" cy="8091685"/>
          </a:xfrm>
        </p:spPr>
        <p:txBody>
          <a:bodyPr lIns="0" tIns="0" rIns="0" bIns="0">
            <a:normAutofit/>
          </a:bodyPr>
          <a:lstStyle>
            <a:lvl1pPr marL="0" indent="0">
              <a:buNone/>
              <a:defRPr sz="1400"/>
            </a:lvl1pPr>
          </a:lstStyle>
          <a:p>
            <a:pPr lvl="0"/>
            <a:r>
              <a:rPr lang="en-US" dirty="0"/>
              <a:t>Click to edit Master text</a:t>
            </a:r>
          </a:p>
        </p:txBody>
      </p:sp>
      <p:pic>
        <p:nvPicPr>
          <p:cNvPr id="12" name="Picture 11">
            <a:extLst>
              <a:ext uri="{FF2B5EF4-FFF2-40B4-BE49-F238E27FC236}">
                <a16:creationId xmlns:a16="http://schemas.microsoft.com/office/drawing/2014/main" id="{501CED49-BE12-45CD-AABB-768E0DEBCB8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sp>
        <p:nvSpPr>
          <p:cNvPr id="2" name="Rectangle 1">
            <a:extLst>
              <a:ext uri="{FF2B5EF4-FFF2-40B4-BE49-F238E27FC236}">
                <a16:creationId xmlns:a16="http://schemas.microsoft.com/office/drawing/2014/main" id="{9E05BC49-C0B0-31AD-9499-367BBAB66164}"/>
              </a:ext>
            </a:extLst>
          </p:cNvPr>
          <p:cNvSpPr/>
          <p:nvPr userDrawn="1"/>
        </p:nvSpPr>
        <p:spPr>
          <a:xfrm>
            <a:off x="312128" y="1269694"/>
            <a:ext cx="2372706" cy="109132"/>
          </a:xfrm>
          <a:prstGeom prst="rect">
            <a:avLst/>
          </a:prstGeom>
          <a:solidFill>
            <a:srgbClr val="CEE4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6A703ACF-035A-5D3E-D510-0BD04E0D93E2}"/>
              </a:ext>
            </a:extLst>
          </p:cNvPr>
          <p:cNvCxnSpPr>
            <a:cxnSpLocks/>
          </p:cNvCxnSpPr>
          <p:nvPr userDrawn="1"/>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18AB1370-572F-1E49-E1C3-BBDEA2A19AC0}"/>
              </a:ext>
            </a:extLst>
          </p:cNvPr>
          <p:cNvSpPr>
            <a:spLocks noGrp="1"/>
          </p:cNvSpPr>
          <p:nvPr>
            <p:ph type="sldNum" sz="quarter" idx="12"/>
          </p:nvPr>
        </p:nvSpPr>
        <p:spPr>
          <a:xfrm>
            <a:off x="7052451" y="9730662"/>
            <a:ext cx="380223" cy="21593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pic>
        <p:nvPicPr>
          <p:cNvPr id="10" name="Picture 9" descr="A black background with white text&#10;&#10;Description automatically generated">
            <a:extLst>
              <a:ext uri="{FF2B5EF4-FFF2-40B4-BE49-F238E27FC236}">
                <a16:creationId xmlns:a16="http://schemas.microsoft.com/office/drawing/2014/main" id="{E8E000E8-8E53-99EC-88C8-63A3F7D497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8" y="417190"/>
            <a:ext cx="2053515" cy="691551"/>
          </a:xfrm>
          <a:prstGeom prst="rect">
            <a:avLst/>
          </a:prstGeom>
        </p:spPr>
      </p:pic>
    </p:spTree>
    <p:extLst>
      <p:ext uri="{BB962C8B-B14F-4D97-AF65-F5344CB8AC3E}">
        <p14:creationId xmlns:p14="http://schemas.microsoft.com/office/powerpoint/2010/main" val="46281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6F216A4-B6B0-4487-8628-BC1D926B7FF1}"/>
              </a:ext>
            </a:extLst>
          </p:cNvPr>
          <p:cNvSpPr>
            <a:spLocks noGrp="1"/>
          </p:cNvSpPr>
          <p:nvPr>
            <p:ph type="sldNum" sz="quarter" idx="12"/>
          </p:nvPr>
        </p:nvSpPr>
        <p:spPr>
          <a:xfrm>
            <a:off x="6965005" y="9730662"/>
            <a:ext cx="467670" cy="19155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spTree>
    <p:extLst>
      <p:ext uri="{BB962C8B-B14F-4D97-AF65-F5344CB8AC3E}">
        <p14:creationId xmlns:p14="http://schemas.microsoft.com/office/powerpoint/2010/main" val="2830635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90431613"/>
      </p:ext>
    </p:extLst>
  </p:cSld>
  <p:clrMap bg1="lt1" tx1="dk1" bg2="lt2" tx2="dk2" accent1="accent1" accent2="accent2" accent3="accent3" accent4="accent4" accent5="accent5" accent6="accent6" hlink="hlink" folHlink="folHlink"/>
  <p:sldLayoutIdLst>
    <p:sldLayoutId id="2147483661" r:id="rId1"/>
    <p:sldLayoutId id="2147483663" r:id="rId2"/>
  </p:sldLayoutIdLst>
  <p:hf hdr="0" ftr="0" dt="0"/>
  <p:txStyles>
    <p:title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p:titleStyle>
    <p:bodyStyle>
      <a:lvl1pPr marL="194310" indent="-194310" algn="l" defTabSz="777240" rtl="0" eaLnBrk="1" latinLnBrk="0" hangingPunct="1">
        <a:lnSpc>
          <a:spcPct val="90000"/>
        </a:lnSpc>
        <a:spcBef>
          <a:spcPts val="850"/>
        </a:spcBef>
        <a:buClr>
          <a:schemeClr val="accent2"/>
        </a:buClr>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Clr>
          <a:schemeClr val="accent2"/>
        </a:buClr>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Clr>
          <a:schemeClr val="accent2"/>
        </a:buClr>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www.talk-lenape.org/results?query=wtehim&amp;lang=lenape" TargetMode="External"/><Relationship Id="rId7" Type="http://schemas.openxmlformats.org/officeDocument/2006/relationships/hyperlink" Target="https://calendar.powwows.com/events/nanticoke-lenni-lenape-strawberry-moon-annual-pow-wow/" TargetMode="External"/><Relationship Id="rId2" Type="http://schemas.openxmlformats.org/officeDocument/2006/relationships/hyperlink" Target="http://xn--hki-9ka/" TargetMode="External"/><Relationship Id="rId1" Type="http://schemas.openxmlformats.org/officeDocument/2006/relationships/slideLayout" Target="../slideLayouts/slideLayout1.xml"/><Relationship Id="rId6" Type="http://schemas.openxmlformats.org/officeDocument/2006/relationships/hyperlink" Target="https://gridphilly.com/blog-home/2023/04/03/lenape-culture-holds-deep-respect-for-our-regions-less-than-loved-wildlife/" TargetMode="External"/><Relationship Id="rId5" Type="http://schemas.openxmlformats.org/officeDocument/2006/relationships/hyperlink" Target="https://lernerbooks.com/braidingsweetgrass/#:~:text=With%20informative%20sidebars,%20reflection%20questions,%20and%20art%20from%20illustrator%20Nicole" TargetMode="External"/><Relationship Id="rId4" Type="http://schemas.openxmlformats.org/officeDocument/2006/relationships/hyperlink" Target="https://www.talk-lenap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D8EDF5-D086-B2C3-BEA6-31F07BFE38F8}"/>
              </a:ext>
            </a:extLst>
          </p:cNvPr>
          <p:cNvSpPr>
            <a:spLocks noGrp="1"/>
          </p:cNvSpPr>
          <p:nvPr>
            <p:ph type="sldNum" sz="quarter" idx="12"/>
          </p:nvPr>
        </p:nvSpPr>
        <p:spPr/>
        <p:txBody>
          <a:bodyPr/>
          <a:lstStyle/>
          <a:p>
            <a:fld id="{F8A14A6B-79CD-4D51-AB75-792DD064775B}" type="slidenum">
              <a:rPr lang="en-US" smtClean="0"/>
              <a:pPr/>
              <a:t>1</a:t>
            </a:fld>
            <a:endParaRPr lang="en-US"/>
          </a:p>
        </p:txBody>
      </p:sp>
      <p:sp>
        <p:nvSpPr>
          <p:cNvPr id="3" name="Text Placeholder 8">
            <a:extLst>
              <a:ext uri="{FF2B5EF4-FFF2-40B4-BE49-F238E27FC236}">
                <a16:creationId xmlns:a16="http://schemas.microsoft.com/office/drawing/2014/main" id="{0AEB3768-2B5C-F63E-4B67-36875A08590B}"/>
              </a:ext>
            </a:extLst>
          </p:cNvPr>
          <p:cNvSpPr txBox="1">
            <a:spLocks/>
          </p:cNvSpPr>
          <p:nvPr/>
        </p:nvSpPr>
        <p:spPr>
          <a:xfrm>
            <a:off x="2976664" y="342282"/>
            <a:ext cx="4456011" cy="838820"/>
          </a:xfrm>
          <a:prstGeom prst="rect">
            <a:avLst/>
          </a:prstGeom>
          <a:solidFill>
            <a:srgbClr val="CEE4C5"/>
          </a:solidFill>
        </p:spPr>
        <p:txBody>
          <a:bodyPr lIns="182880" tIns="91440" rIns="182880" bIns="91440">
            <a:normAutofit fontScale="77500" lnSpcReduction="20000"/>
          </a:bodyPr>
          <a:lstStyle>
            <a:lvl1pPr marL="0" indent="0" algn="l" defTabSz="777240" rtl="0" eaLnBrk="1" latinLnBrk="0" hangingPunct="1">
              <a:lnSpc>
                <a:spcPct val="100000"/>
              </a:lnSpc>
              <a:spcBef>
                <a:spcPts val="850"/>
              </a:spcBef>
              <a:buFont typeface="Arial" panose="020B0604020202020204" pitchFamily="34" charset="0"/>
              <a:buNone/>
              <a:defRPr sz="2400" b="1" kern="1200">
                <a:solidFill>
                  <a:schemeClr val="accent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3500" dirty="0"/>
              <a:t>​​All Relatives on Haki​ </a:t>
            </a:r>
          </a:p>
          <a:p>
            <a:r>
              <a:rPr lang="en-US" sz="1900" b="0" dirty="0">
                <a:solidFill>
                  <a:schemeClr val="accent2"/>
                </a:solidFill>
              </a:rPr>
              <a:t>Grades K-8</a:t>
            </a:r>
          </a:p>
        </p:txBody>
      </p:sp>
      <p:sp>
        <p:nvSpPr>
          <p:cNvPr id="4" name="Text Placeholder 2">
            <a:extLst>
              <a:ext uri="{FF2B5EF4-FFF2-40B4-BE49-F238E27FC236}">
                <a16:creationId xmlns:a16="http://schemas.microsoft.com/office/drawing/2014/main" id="{F86D3948-B51E-CBC0-47FA-875B7619861F}"/>
              </a:ext>
            </a:extLst>
          </p:cNvPr>
          <p:cNvSpPr txBox="1">
            <a:spLocks/>
          </p:cNvSpPr>
          <p:nvPr/>
        </p:nvSpPr>
        <p:spPr>
          <a:xfrm>
            <a:off x="339725" y="1501321"/>
            <a:ext cx="2372705" cy="8088634"/>
          </a:xfrm>
          <a:prstGeom prst="rect">
            <a:avLst/>
          </a:prstGeom>
          <a:noFill/>
        </p:spPr>
        <p:txBody>
          <a:bodyPr lIns="0" tIns="0" rIns="0" bIns="0" anchor="t">
            <a:normAutofit lnSpcReduction="10000"/>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ct val="100000"/>
              </a:lnSpc>
              <a:spcBef>
                <a:spcPts val="600"/>
              </a:spcBef>
              <a:defRPr sz="1400"/>
            </a:pPr>
            <a:r>
              <a:rPr lang="en-US" sz="1600" b="1" dirty="0">
                <a:solidFill>
                  <a:srgbClr val="006837"/>
                </a:solidFill>
              </a:rPr>
              <a:t>Materials</a:t>
            </a:r>
          </a:p>
          <a:p>
            <a:pPr marL="285750" indent="-285750">
              <a:lnSpc>
                <a:spcPct val="100000"/>
              </a:lnSpc>
              <a:spcBef>
                <a:spcPts val="600"/>
              </a:spcBef>
              <a:buFont typeface="Arial" panose="020B0604020202020204" pitchFamily="34" charset="0"/>
              <a:buChar char="•"/>
              <a:defRPr sz="1400"/>
            </a:pPr>
            <a:r>
              <a:rPr lang="en-US" dirty="0"/>
              <a:t>Nature Journaling Supplies </a:t>
            </a:r>
          </a:p>
          <a:p>
            <a:pPr marL="285750" indent="-285750">
              <a:lnSpc>
                <a:spcPct val="100000"/>
              </a:lnSpc>
              <a:spcBef>
                <a:spcPts val="600"/>
              </a:spcBef>
              <a:buFont typeface="Arial" panose="020B0604020202020204" pitchFamily="34" charset="0"/>
              <a:buChar char="•"/>
              <a:defRPr sz="1400"/>
            </a:pPr>
            <a:r>
              <a:rPr lang="en-US" dirty="0"/>
              <a:t>All Relatives Garden Cards </a:t>
            </a:r>
          </a:p>
          <a:p>
            <a:pPr>
              <a:lnSpc>
                <a:spcPct val="100000"/>
              </a:lnSpc>
              <a:spcBef>
                <a:spcPts val="600"/>
              </a:spcBef>
              <a:defRPr sz="1400"/>
            </a:pPr>
            <a:r>
              <a:rPr lang="en-US" sz="1600" b="1" dirty="0">
                <a:solidFill>
                  <a:srgbClr val="006837"/>
                </a:solidFill>
              </a:rPr>
              <a:t>Lenape Vocabulary</a:t>
            </a:r>
          </a:p>
          <a:p>
            <a:pPr algn="l" rtl="0" fontAlgn="base"/>
            <a:r>
              <a:rPr lang="en-US" b="0" i="0" dirty="0">
                <a:solidFill>
                  <a:srgbClr val="404040"/>
                </a:solidFill>
                <a:effectLst/>
              </a:rPr>
              <a:t>Earth/land - </a:t>
            </a:r>
            <a:r>
              <a:rPr lang="en-US" b="0" i="0" u="sng" strike="noStrike" dirty="0">
                <a:solidFill>
                  <a:srgbClr val="524A82"/>
                </a:solidFill>
                <a:effectLst/>
                <a:hlinkClick r:id="rId2"/>
              </a:rPr>
              <a:t>hàki</a:t>
            </a:r>
            <a:r>
              <a:rPr lang="en-US" b="0" i="0" dirty="0">
                <a:solidFill>
                  <a:srgbClr val="404040"/>
                </a:solidFill>
                <a:effectLst/>
              </a:rPr>
              <a:t> </a:t>
            </a:r>
          </a:p>
          <a:p>
            <a:pPr algn="l" rtl="0" fontAlgn="base"/>
            <a:r>
              <a:rPr lang="en-US" b="0" i="0" dirty="0">
                <a:solidFill>
                  <a:srgbClr val="404040"/>
                </a:solidFill>
                <a:effectLst/>
              </a:rPr>
              <a:t>wild strawberry (</a:t>
            </a:r>
            <a:r>
              <a:rPr lang="en-US" b="0" i="0" dirty="0" err="1">
                <a:solidFill>
                  <a:srgbClr val="404040"/>
                </a:solidFill>
                <a:effectLst/>
              </a:rPr>
              <a:t>heartberry</a:t>
            </a:r>
            <a:r>
              <a:rPr lang="en-US" b="0" i="0" dirty="0">
                <a:solidFill>
                  <a:srgbClr val="404040"/>
                </a:solidFill>
                <a:effectLst/>
              </a:rPr>
              <a:t>) – </a:t>
            </a:r>
            <a:r>
              <a:rPr lang="en-US" b="0" i="0" u="sng" strike="noStrike" dirty="0">
                <a:solidFill>
                  <a:srgbClr val="524A82"/>
                </a:solidFill>
                <a:effectLst/>
                <a:hlinkClick r:id="rId3"/>
              </a:rPr>
              <a:t>wtehim</a:t>
            </a:r>
            <a:r>
              <a:rPr lang="en-US" b="0" i="0" dirty="0">
                <a:solidFill>
                  <a:srgbClr val="404040"/>
                </a:solidFill>
                <a:effectLst/>
              </a:rPr>
              <a:t>  </a:t>
            </a:r>
          </a:p>
          <a:p>
            <a:pPr algn="l" rtl="0" fontAlgn="base"/>
            <a:r>
              <a:rPr lang="en-US" b="0" i="0" dirty="0">
                <a:solidFill>
                  <a:srgbClr val="404040"/>
                </a:solidFill>
                <a:effectLst/>
              </a:rPr>
              <a:t>*See more on All Relatives Garden Cards </a:t>
            </a:r>
          </a:p>
          <a:p>
            <a:pPr>
              <a:lnSpc>
                <a:spcPct val="100000"/>
              </a:lnSpc>
              <a:spcBef>
                <a:spcPts val="600"/>
              </a:spcBef>
              <a:defRPr sz="1400"/>
            </a:pPr>
            <a:r>
              <a:rPr lang="en-US" sz="1600" b="1" dirty="0">
                <a:solidFill>
                  <a:srgbClr val="006837"/>
                </a:solidFill>
              </a:rPr>
              <a:t>Other Vocabulary</a:t>
            </a:r>
          </a:p>
          <a:p>
            <a:pPr>
              <a:lnSpc>
                <a:spcPct val="100000"/>
              </a:lnSpc>
              <a:spcBef>
                <a:spcPts val="600"/>
              </a:spcBef>
              <a:defRPr sz="1400"/>
            </a:pPr>
            <a:r>
              <a:rPr lang="en-US" dirty="0"/>
              <a:t>Pollinator - An organism that moves pollen from the anthers to the stigmas of flowers. </a:t>
            </a:r>
          </a:p>
          <a:p>
            <a:pPr>
              <a:lnSpc>
                <a:spcPct val="100000"/>
              </a:lnSpc>
              <a:spcBef>
                <a:spcPts val="600"/>
              </a:spcBef>
              <a:defRPr sz="1400"/>
            </a:pPr>
            <a:r>
              <a:rPr lang="en-US" dirty="0"/>
              <a:t>Decomposer - a living organism that breaks down dead or decaying plants, animals, or waste. </a:t>
            </a:r>
          </a:p>
          <a:p>
            <a:pPr>
              <a:lnSpc>
                <a:spcPct val="100000"/>
              </a:lnSpc>
              <a:spcBef>
                <a:spcPts val="600"/>
              </a:spcBef>
              <a:defRPr sz="1400"/>
            </a:pPr>
            <a:r>
              <a:rPr lang="en-US" dirty="0"/>
              <a:t>Producer - an organism that can make its own food. </a:t>
            </a:r>
          </a:p>
          <a:p>
            <a:pPr>
              <a:lnSpc>
                <a:spcPct val="100000"/>
              </a:lnSpc>
              <a:spcBef>
                <a:spcPts val="600"/>
              </a:spcBef>
              <a:defRPr sz="1400"/>
            </a:pPr>
            <a:r>
              <a:rPr lang="en-US" dirty="0"/>
              <a:t>Reciprocity- exchange of mutual respect and benefit </a:t>
            </a:r>
          </a:p>
          <a:p>
            <a:pPr>
              <a:lnSpc>
                <a:spcPct val="100000"/>
              </a:lnSpc>
              <a:spcBef>
                <a:spcPts val="600"/>
              </a:spcBef>
              <a:defRPr sz="1400"/>
            </a:pPr>
            <a:r>
              <a:rPr lang="en-US" sz="1600" b="1" dirty="0">
                <a:solidFill>
                  <a:srgbClr val="006837"/>
                </a:solidFill>
              </a:rPr>
              <a:t>Other Resources</a:t>
            </a:r>
          </a:p>
          <a:p>
            <a:pPr>
              <a:lnSpc>
                <a:spcPct val="100000"/>
              </a:lnSpc>
              <a:spcBef>
                <a:spcPts val="600"/>
              </a:spcBef>
              <a:defRPr sz="1400"/>
            </a:pPr>
            <a:r>
              <a:rPr lang="en-US" dirty="0">
                <a:hlinkClick r:id="rId4"/>
              </a:rPr>
              <a:t>The Lenape Talking Dictionary</a:t>
            </a:r>
            <a:endParaRPr lang="en-US" dirty="0"/>
          </a:p>
          <a:p>
            <a:pPr algn="l" rtl="0" fontAlgn="base"/>
            <a:r>
              <a:rPr lang="en-US" b="0" i="0" u="sng" dirty="0">
                <a:solidFill>
                  <a:srgbClr val="404040"/>
                </a:solidFill>
                <a:effectLst/>
                <a:latin typeface="Arial"/>
                <a:cs typeface="Arial"/>
                <a:hlinkClick r:id="rId5"/>
              </a:rPr>
              <a:t>Braiding Sweetgrass</a:t>
            </a:r>
            <a:r>
              <a:rPr lang="en-US" b="0" i="0" dirty="0">
                <a:solidFill>
                  <a:srgbClr val="404040"/>
                </a:solidFill>
                <a:effectLst/>
                <a:latin typeface="Arial"/>
                <a:cs typeface="Arial"/>
                <a:hlinkClick r:id="rId5"/>
              </a:rPr>
              <a:t>, Young Adult</a:t>
            </a:r>
            <a:r>
              <a:rPr lang="en-US" b="0" i="0" dirty="0">
                <a:solidFill>
                  <a:srgbClr val="404040"/>
                </a:solidFill>
                <a:effectLst/>
                <a:latin typeface="Arial"/>
                <a:cs typeface="Arial"/>
              </a:rPr>
              <a:t>   </a:t>
            </a:r>
          </a:p>
          <a:p>
            <a:pPr algn="l" rtl="0" fontAlgn="base"/>
            <a:r>
              <a:rPr lang="en-US" b="0" i="0" dirty="0">
                <a:solidFill>
                  <a:srgbClr val="000000"/>
                </a:solidFill>
                <a:effectLst/>
              </a:rPr>
              <a:t>Barbara Bluejay, chief of culture, tribal secretary and tribal counselor of the Lenape Nation of Pennsylvania, highlights our relationships to her region’s </a:t>
            </a:r>
            <a:r>
              <a:rPr lang="en-US" b="0" i="0" u="sng" strike="noStrike" dirty="0">
                <a:solidFill>
                  <a:srgbClr val="524A82"/>
                </a:solidFill>
                <a:effectLst/>
                <a:hlinkClick r:id="rId6"/>
              </a:rPr>
              <a:t>less than loved species.</a:t>
            </a:r>
            <a:r>
              <a:rPr lang="en-US" b="0" i="0" dirty="0">
                <a:solidFill>
                  <a:srgbClr val="000000"/>
                </a:solidFill>
                <a:effectLst/>
              </a:rPr>
              <a:t> </a:t>
            </a:r>
            <a:endParaRPr lang="en-US" b="0" i="0" dirty="0">
              <a:solidFill>
                <a:srgbClr val="404040"/>
              </a:solidFill>
              <a:effectLst/>
            </a:endParaRPr>
          </a:p>
        </p:txBody>
      </p:sp>
      <p:sp>
        <p:nvSpPr>
          <p:cNvPr id="5" name="Text Placeholder 4">
            <a:extLst>
              <a:ext uri="{FF2B5EF4-FFF2-40B4-BE49-F238E27FC236}">
                <a16:creationId xmlns:a16="http://schemas.microsoft.com/office/drawing/2014/main" id="{7E94745B-CE07-2290-2A95-75E6195E4D89}"/>
              </a:ext>
            </a:extLst>
          </p:cNvPr>
          <p:cNvSpPr txBox="1">
            <a:spLocks/>
          </p:cNvSpPr>
          <p:nvPr/>
        </p:nvSpPr>
        <p:spPr>
          <a:xfrm>
            <a:off x="2976664" y="1501321"/>
            <a:ext cx="4456011" cy="8091685"/>
          </a:xfrm>
          <a:prstGeom prst="rect">
            <a:avLst/>
          </a:prstGeom>
        </p:spPr>
        <p:txBody>
          <a:bodyPr lIns="0" tIns="0" rIns="0" bIns="0" anchor="t">
            <a:normAutofit fontScale="70000" lnSpcReduction="20000"/>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a:lnSpc>
                <a:spcPct val="115000"/>
              </a:lnSpc>
              <a:spcBef>
                <a:spcPts val="1800"/>
              </a:spcBef>
              <a:spcAft>
                <a:spcPts val="600"/>
              </a:spcAft>
            </a:pPr>
            <a:r>
              <a:rPr lang="en-US" sz="1800" b="1" kern="0" dirty="0">
                <a:solidFill>
                  <a:schemeClr val="accent2"/>
                </a:solidFill>
                <a:effectLst/>
                <a:ea typeface="MS Mincho" panose="02020609040205080304" pitchFamily="49" charset="-128"/>
              </a:rPr>
              <a:t>Objective</a:t>
            </a:r>
          </a:p>
          <a:p>
            <a:pPr marL="0" marR="0">
              <a:lnSpc>
                <a:spcPct val="115000"/>
              </a:lnSpc>
              <a:spcBef>
                <a:spcPts val="600"/>
              </a:spcBef>
              <a:spcAft>
                <a:spcPts val="600"/>
              </a:spcAft>
            </a:pPr>
            <a:r>
              <a:rPr lang="en-US" sz="1800" dirty="0">
                <a:solidFill>
                  <a:srgbClr val="404040"/>
                </a:solidFill>
                <a:effectLst/>
                <a:ea typeface="MS Mincho" panose="02020609040205080304" pitchFamily="49" charset="-128"/>
              </a:rPr>
              <a:t>Students will explore local species, the relationships between them, and highlight the wisdom we can learn from the plants and animals on Haki (Earth).  </a:t>
            </a:r>
          </a:p>
          <a:p>
            <a:pPr marL="0" marR="0">
              <a:lnSpc>
                <a:spcPct val="115000"/>
              </a:lnSpc>
              <a:spcBef>
                <a:spcPts val="600"/>
              </a:spcBef>
              <a:spcAft>
                <a:spcPts val="600"/>
              </a:spcAft>
            </a:pPr>
            <a:r>
              <a:rPr lang="en-US" sz="1800" b="1" kern="0" dirty="0">
                <a:solidFill>
                  <a:schemeClr val="accent2"/>
                </a:solidFill>
                <a:effectLst/>
                <a:ea typeface="MS Mincho" panose="02020609040205080304" pitchFamily="49" charset="-128"/>
              </a:rPr>
              <a:t>Survivance Message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The </a:t>
            </a:r>
            <a:r>
              <a:rPr lang="en-US" sz="1800" dirty="0">
                <a:solidFill>
                  <a:srgbClr val="404040"/>
                </a:solidFill>
                <a:effectLst/>
                <a:latin typeface="Arial"/>
                <a:ea typeface="MS Mincho"/>
                <a:cs typeface="Arial"/>
                <a:hlinkClick r:id="rId7"/>
              </a:rPr>
              <a:t>Nanticoke Lenni-Lenape</a:t>
            </a:r>
            <a:r>
              <a:rPr lang="en-US" sz="1800" dirty="0">
                <a:solidFill>
                  <a:srgbClr val="404040"/>
                </a:solidFill>
                <a:effectLst/>
                <a:latin typeface="Arial"/>
                <a:ea typeface="MS Mincho"/>
                <a:cs typeface="Arial"/>
              </a:rPr>
              <a:t> in today’s New Jersey continue to celebrate the annual Strawberry Moon, the time when wild strawberries fruit in </a:t>
            </a:r>
            <a:r>
              <a:rPr lang="en-US" sz="1800" dirty="0" err="1">
                <a:solidFill>
                  <a:srgbClr val="404040"/>
                </a:solidFill>
                <a:effectLst/>
                <a:latin typeface="Arial"/>
                <a:ea typeface="MS Mincho"/>
                <a:cs typeface="Arial"/>
              </a:rPr>
              <a:t>Lenapehoking</a:t>
            </a:r>
            <a:r>
              <a:rPr lang="en-US" sz="1800" dirty="0">
                <a:solidFill>
                  <a:srgbClr val="404040"/>
                </a:solidFill>
                <a:effectLst/>
                <a:latin typeface="Arial"/>
                <a:ea typeface="MS Mincho"/>
                <a:cs typeface="Arial"/>
              </a:rPr>
              <a:t>.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4th Lenape Law: We are all relatives. Respect all relations. </a:t>
            </a:r>
          </a:p>
          <a:p>
            <a:pPr marL="0" marR="0">
              <a:lnSpc>
                <a:spcPct val="50000"/>
              </a:lnSpc>
              <a:spcBef>
                <a:spcPts val="600"/>
              </a:spcBef>
              <a:spcAft>
                <a:spcPts val="600"/>
              </a:spcAft>
            </a:pPr>
            <a:r>
              <a:rPr lang="en-US" sz="1800" b="1" kern="0" dirty="0">
                <a:solidFill>
                  <a:schemeClr val="accent2"/>
                </a:solidFill>
                <a:effectLst/>
                <a:ea typeface="MS Mincho" panose="02020609040205080304" pitchFamily="49" charset="-128"/>
              </a:rPr>
              <a:t>Activities</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Lead with a 5 min Feel: Take a quiet observation walk around the garden and try to notice connections between plants and/or bugs that you see. (Examples: worms, flowers, birds, grubs, aphids, etc.)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10 min Connect: Share out connections. Can you think of any lessons we can learn from the species you observed? What offerings to they provide to us and the garden? What are some things garden species can do that we can’t do? Handout All Relatives Garden Cards if any of the featured species get named by students. Encourage students to try the Lenape word for each species, read out the mini bio.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10-15 min Explore and Play: Have students mingle in the circle and discover connections noted on the cards. (Examples: a bee visiting a strawberry flower or bird nesting in a tree). </a:t>
            </a:r>
          </a:p>
          <a:p>
            <a:pPr marL="34290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Strawberry highlight: </a:t>
            </a:r>
            <a:r>
              <a:rPr lang="en-US" sz="1800" dirty="0">
                <a:solidFill>
                  <a:srgbClr val="404040"/>
                </a:solidFill>
                <a:latin typeface="Arial"/>
                <a:ea typeface="MS Mincho"/>
                <a:cs typeface="Arial"/>
              </a:rPr>
              <a:t>Share Haudenosaunee </a:t>
            </a:r>
            <a:r>
              <a:rPr lang="en-US" sz="1800" dirty="0">
                <a:solidFill>
                  <a:srgbClr val="404040"/>
                </a:solidFill>
                <a:effectLst/>
                <a:latin typeface="Arial"/>
                <a:ea typeface="MS Mincho"/>
                <a:cs typeface="Arial"/>
              </a:rPr>
              <a:t>Strawberry Story: “</a:t>
            </a:r>
            <a:r>
              <a:rPr lang="en-US" sz="1800" dirty="0" err="1">
                <a:solidFill>
                  <a:srgbClr val="404040"/>
                </a:solidFill>
                <a:effectLst/>
                <a:latin typeface="Arial"/>
                <a:ea typeface="MS Mincho"/>
                <a:cs typeface="Arial"/>
              </a:rPr>
              <a:t>Skywoman’s</a:t>
            </a:r>
            <a:r>
              <a:rPr lang="en-US" sz="1800" dirty="0">
                <a:solidFill>
                  <a:srgbClr val="404040"/>
                </a:solidFill>
                <a:effectLst/>
                <a:latin typeface="Arial"/>
                <a:ea typeface="MS Mincho"/>
                <a:cs typeface="Arial"/>
              </a:rPr>
              <a:t> beautiful daughter, whom she carried in her womb from Skyworld, grew on the good green earth, loving and loved by all other beings. When she dies, her final gifts – our most revered plants – grew from her body, and the strawberry arose from her heart.” p39, Braiding Sweetgrass for YA”. Do you think strawberries look like hearts?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Thank you - </a:t>
            </a:r>
            <a:r>
              <a:rPr lang="en-US" sz="1800" dirty="0" err="1">
                <a:solidFill>
                  <a:srgbClr val="404040"/>
                </a:solidFill>
                <a:effectLst/>
                <a:ea typeface="MS Mincho" panose="02020609040205080304" pitchFamily="49" charset="-128"/>
              </a:rPr>
              <a:t>Wanìshi</a:t>
            </a:r>
            <a:endParaRPr lang="en-US" sz="1800" dirty="0">
              <a:solidFill>
                <a:srgbClr val="404040"/>
              </a:solidFill>
              <a:effectLst/>
              <a:ea typeface="MS Mincho" panose="02020609040205080304" pitchFamily="49" charset="-128"/>
            </a:endParaRPr>
          </a:p>
        </p:txBody>
      </p:sp>
      <p:pic>
        <p:nvPicPr>
          <p:cNvPr id="6" name="Picture 5">
            <a:extLst>
              <a:ext uri="{FF2B5EF4-FFF2-40B4-BE49-F238E27FC236}">
                <a16:creationId xmlns:a16="http://schemas.microsoft.com/office/drawing/2014/main" id="{105ABCA2-D130-D853-0D7A-1646F9DCB50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cxnSp>
        <p:nvCxnSpPr>
          <p:cNvPr id="8" name="Straight Connector 7">
            <a:extLst>
              <a:ext uri="{FF2B5EF4-FFF2-40B4-BE49-F238E27FC236}">
                <a16:creationId xmlns:a16="http://schemas.microsoft.com/office/drawing/2014/main" id="{7EEB3E38-EB35-4425-7078-8A4515F04B72}"/>
              </a:ext>
            </a:extLst>
          </p:cNvPr>
          <p:cNvCxnSpPr>
            <a:cxnSpLocks/>
          </p:cNvCxnSpPr>
          <p:nvPr/>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9970E3BA-808C-02AB-1887-B773A90EF085}"/>
              </a:ext>
            </a:extLst>
          </p:cNvPr>
          <p:cNvSpPr txBox="1">
            <a:spLocks/>
          </p:cNvSpPr>
          <p:nvPr/>
        </p:nvSpPr>
        <p:spPr>
          <a:xfrm>
            <a:off x="7052451" y="9730662"/>
            <a:ext cx="380223" cy="215931"/>
          </a:xfrm>
          <a:prstGeom prst="rect">
            <a:avLst/>
          </a:prstGeom>
        </p:spPr>
        <p:txBody>
          <a:bodyPr/>
          <a:lstStyle>
            <a:defPPr>
              <a:defRPr lang="en-US"/>
            </a:defPPr>
            <a:lvl1pPr marL="0" algn="r" defTabSz="457200" rtl="0" eaLnBrk="1" latinLnBrk="0" hangingPunct="1">
              <a:defRPr sz="90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8A14A6B-79CD-4D51-AB75-792DD064775B}" type="slidenum">
              <a:rPr lang="en-US" smtClean="0"/>
              <a:pPr/>
              <a:t>1</a:t>
            </a:fld>
            <a:endParaRPr lang="en-US"/>
          </a:p>
        </p:txBody>
      </p:sp>
    </p:spTree>
    <p:extLst>
      <p:ext uri="{BB962C8B-B14F-4D97-AF65-F5344CB8AC3E}">
        <p14:creationId xmlns:p14="http://schemas.microsoft.com/office/powerpoint/2010/main" val="199426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A702AE-8E3E-0832-1A9B-1A95EFB58CDD}"/>
              </a:ext>
            </a:extLst>
          </p:cNvPr>
          <p:cNvSpPr>
            <a:spLocks noGrp="1"/>
          </p:cNvSpPr>
          <p:nvPr>
            <p:ph type="body" sz="quarter" idx="13"/>
          </p:nvPr>
        </p:nvSpPr>
        <p:spPr/>
        <p:txBody>
          <a:bodyPr>
            <a:normAutofit lnSpcReduction="10000"/>
          </a:bodyPr>
          <a:lstStyle/>
          <a:p>
            <a:r>
              <a:rPr lang="en-US" sz="2400" dirty="0"/>
              <a:t>All Relatives on Haki​ </a:t>
            </a:r>
          </a:p>
          <a:p>
            <a:r>
              <a:rPr lang="en-US" sz="1400" b="0" dirty="0">
                <a:solidFill>
                  <a:schemeClr val="accent2"/>
                </a:solidFill>
              </a:rPr>
              <a:t>Grades K-8</a:t>
            </a:r>
          </a:p>
        </p:txBody>
      </p:sp>
      <p:sp>
        <p:nvSpPr>
          <p:cNvPr id="3" name="Text Placeholder 2">
            <a:extLst>
              <a:ext uri="{FF2B5EF4-FFF2-40B4-BE49-F238E27FC236}">
                <a16:creationId xmlns:a16="http://schemas.microsoft.com/office/drawing/2014/main" id="{10973E31-BB01-2218-895B-13C6777FAC8D}"/>
              </a:ext>
            </a:extLst>
          </p:cNvPr>
          <p:cNvSpPr>
            <a:spLocks noGrp="1"/>
          </p:cNvSpPr>
          <p:nvPr>
            <p:ph type="body" sz="quarter" idx="15"/>
          </p:nvPr>
        </p:nvSpPr>
        <p:spPr/>
        <p:txBody>
          <a:bodyPr/>
          <a:lstStyle/>
          <a:p>
            <a:endParaRPr lang="en-US"/>
          </a:p>
        </p:txBody>
      </p:sp>
      <p:sp>
        <p:nvSpPr>
          <p:cNvPr id="4" name="Text Placeholder 3">
            <a:extLst>
              <a:ext uri="{FF2B5EF4-FFF2-40B4-BE49-F238E27FC236}">
                <a16:creationId xmlns:a16="http://schemas.microsoft.com/office/drawing/2014/main" id="{0C726506-95B5-D86C-9237-E2DE750EF622}"/>
              </a:ext>
            </a:extLst>
          </p:cNvPr>
          <p:cNvSpPr>
            <a:spLocks noGrp="1"/>
          </p:cNvSpPr>
          <p:nvPr>
            <p:ph type="body" sz="quarter" idx="16"/>
          </p:nvPr>
        </p:nvSpPr>
        <p:spPr/>
        <p:txBody>
          <a:bodyPr>
            <a:normAutofit/>
          </a:bodyPr>
          <a:lstStyle/>
          <a:p>
            <a:pPr marL="0" marR="0">
              <a:lnSpc>
                <a:spcPct val="75000"/>
              </a:lnSpc>
              <a:spcBef>
                <a:spcPts val="600"/>
              </a:spcBef>
              <a:spcAft>
                <a:spcPts val="600"/>
              </a:spcAft>
            </a:pPr>
            <a:r>
              <a:rPr lang="en-US" sz="1300" b="1" kern="0" dirty="0">
                <a:solidFill>
                  <a:schemeClr val="accent2"/>
                </a:solidFill>
                <a:effectLst/>
                <a:ea typeface="MS Mincho" panose="02020609040205080304" pitchFamily="49" charset="-128"/>
              </a:rPr>
              <a:t>Reciprocity through Stewardship</a:t>
            </a:r>
          </a:p>
          <a:p>
            <a:pPr marR="0" lvl="0">
              <a:lnSpc>
                <a:spcPct val="115000"/>
              </a:lnSpc>
              <a:spcBef>
                <a:spcPts val="0"/>
              </a:spcBef>
              <a:spcAft>
                <a:spcPts val="1000"/>
              </a:spcAft>
              <a:buClr>
                <a:schemeClr val="accent2"/>
              </a:buClr>
              <a:tabLst>
                <a:tab pos="228600" algn="l"/>
              </a:tabLst>
            </a:pPr>
            <a:r>
              <a:rPr lang="en-US" sz="1300" dirty="0">
                <a:solidFill>
                  <a:srgbClr val="404040"/>
                </a:solidFill>
                <a:effectLst/>
                <a:ea typeface="MS Mincho" panose="02020609040205080304" pitchFamily="49" charset="-128"/>
              </a:rPr>
              <a:t>How can we give back to the garden? Let close observation inform what your garden needs: watering, weeding, harvesting, or other maintenance. If there’s an opportunity for a strawberry harvest, have students reflect on how harvesting your own strawberries might feel different than buying them from a store. </a:t>
            </a:r>
          </a:p>
          <a:p>
            <a:pPr marR="0" lvl="0">
              <a:lnSpc>
                <a:spcPct val="115000"/>
              </a:lnSpc>
              <a:spcBef>
                <a:spcPts val="0"/>
              </a:spcBef>
              <a:spcAft>
                <a:spcPts val="1000"/>
              </a:spcAft>
              <a:buClr>
                <a:schemeClr val="accent2"/>
              </a:buClr>
              <a:tabLst>
                <a:tab pos="228600" algn="l"/>
              </a:tabLst>
            </a:pPr>
            <a:r>
              <a:rPr lang="en-US" sz="1300" b="1" kern="0" dirty="0">
                <a:solidFill>
                  <a:schemeClr val="accent2"/>
                </a:solidFill>
                <a:effectLst/>
                <a:ea typeface="MS Mincho" panose="02020609040205080304" pitchFamily="49" charset="-128"/>
              </a:rPr>
              <a:t>Adaptations &amp; Extensions</a:t>
            </a:r>
          </a:p>
          <a:p>
            <a:pPr marL="285750" indent="-285750">
              <a:buClr>
                <a:schemeClr val="accent2"/>
              </a:buClr>
              <a:buFont typeface="Arial" panose="020B0604020202020204" pitchFamily="34" charset="0"/>
              <a:buChar char="•"/>
            </a:pPr>
            <a:r>
              <a:rPr lang="en-US" sz="1300" dirty="0">
                <a:solidFill>
                  <a:srgbClr val="404040"/>
                </a:solidFill>
                <a:effectLst/>
                <a:ea typeface="MS Mincho" panose="02020609040205080304" pitchFamily="49" charset="-128"/>
              </a:rPr>
              <a:t>Dedicate a page in your nature journal to mapping a connection between species in your garden. Start with one species and see how many connections you can find. </a:t>
            </a:r>
          </a:p>
          <a:p>
            <a:pPr marL="285750" indent="-285750">
              <a:buClr>
                <a:schemeClr val="accent2"/>
              </a:buClr>
              <a:buFont typeface="Arial" panose="020B0604020202020204" pitchFamily="34" charset="0"/>
              <a:buChar char="•"/>
            </a:pPr>
            <a:r>
              <a:rPr lang="en-US" sz="1300" dirty="0">
                <a:solidFill>
                  <a:srgbClr val="404040"/>
                </a:solidFill>
                <a:effectLst/>
                <a:ea typeface="MS Mincho" panose="02020609040205080304" pitchFamily="49" charset="-128"/>
              </a:rPr>
              <a:t>Degrees of separation. Pick two species in the garden and see if you can figure out how they are connected.  </a:t>
            </a:r>
          </a:p>
          <a:p>
            <a:pPr marL="285750" indent="-285750">
              <a:buClr>
                <a:schemeClr val="accent2"/>
              </a:buClr>
              <a:buFont typeface="Arial" panose="020B0604020202020204" pitchFamily="34" charset="0"/>
              <a:buChar char="•"/>
            </a:pPr>
            <a:r>
              <a:rPr lang="en-US" sz="1300" dirty="0">
                <a:solidFill>
                  <a:srgbClr val="404040"/>
                </a:solidFill>
                <a:effectLst/>
                <a:ea typeface="MS Mincho" panose="02020609040205080304" pitchFamily="49" charset="-128"/>
              </a:rPr>
              <a:t>Throw your own community Strawberry Moon harvest celebration if your schoolyard’s raised beds have strawberries!  </a:t>
            </a:r>
          </a:p>
        </p:txBody>
      </p:sp>
      <p:sp>
        <p:nvSpPr>
          <p:cNvPr id="5" name="Slide Number Placeholder 4">
            <a:extLst>
              <a:ext uri="{FF2B5EF4-FFF2-40B4-BE49-F238E27FC236}">
                <a16:creationId xmlns:a16="http://schemas.microsoft.com/office/drawing/2014/main" id="{1DB75A63-BFE7-DB8E-10F8-DBA6A08D6B52}"/>
              </a:ext>
            </a:extLst>
          </p:cNvPr>
          <p:cNvSpPr>
            <a:spLocks noGrp="1"/>
          </p:cNvSpPr>
          <p:nvPr>
            <p:ph type="sldNum" sz="quarter" idx="12"/>
          </p:nvPr>
        </p:nvSpPr>
        <p:spPr/>
        <p:txBody>
          <a:bodyPr/>
          <a:lstStyle/>
          <a:p>
            <a:fld id="{F8A14A6B-79CD-4D51-AB75-792DD064775B}" type="slidenum">
              <a:rPr lang="en-US" smtClean="0"/>
              <a:pPr/>
              <a:t>2</a:t>
            </a:fld>
            <a:endParaRPr lang="en-US"/>
          </a:p>
        </p:txBody>
      </p:sp>
    </p:spTree>
    <p:extLst>
      <p:ext uri="{BB962C8B-B14F-4D97-AF65-F5344CB8AC3E}">
        <p14:creationId xmlns:p14="http://schemas.microsoft.com/office/powerpoint/2010/main" val="2833565380"/>
      </p:ext>
    </p:extLst>
  </p:cSld>
  <p:clrMapOvr>
    <a:masterClrMapping/>
  </p:clrMapOvr>
</p:sld>
</file>

<file path=ppt/theme/theme1.xml><?xml version="1.0" encoding="utf-8"?>
<a:theme xmlns:a="http://schemas.openxmlformats.org/drawingml/2006/main" name="Office Theme">
  <a:themeElements>
    <a:clrScheme name="TPL Branded Colors">
      <a:dk1>
        <a:sysClr val="windowText" lastClr="000000"/>
      </a:dk1>
      <a:lt1>
        <a:sysClr val="window" lastClr="FFFFFF"/>
      </a:lt1>
      <a:dk2>
        <a:srgbClr val="94C581"/>
      </a:dk2>
      <a:lt2>
        <a:srgbClr val="E0EEDA"/>
      </a:lt2>
      <a:accent1>
        <a:srgbClr val="362229"/>
      </a:accent1>
      <a:accent2>
        <a:srgbClr val="006837"/>
      </a:accent2>
      <a:accent3>
        <a:srgbClr val="39B54A"/>
      </a:accent3>
      <a:accent4>
        <a:srgbClr val="8CC63F"/>
      </a:accent4>
      <a:accent5>
        <a:srgbClr val="5DD8D8"/>
      </a:accent5>
      <a:accent6>
        <a:srgbClr val="F7931E"/>
      </a:accent6>
      <a:hlink>
        <a:srgbClr val="004625"/>
      </a:hlink>
      <a:folHlink>
        <a:srgbClr val="F793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9d76536-0d19-4659-8c0c-66a4eb7fe99e" xsi:nil="true"/>
    <lcf76f155ced4ddcb4097134ff3c332f xmlns="c9ba0cac-9980-4acb-8eb2-83605de2202c">
      <Terms xmlns="http://schemas.microsoft.com/office/infopath/2007/PartnerControls"/>
    </lcf76f155ced4ddcb4097134ff3c332f>
    <SharedWithUsers xmlns="19d76536-0d19-4659-8c0c-66a4eb7fe99e">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BE95E1C8C4F7419D5864DACC0C55BC" ma:contentTypeVersion="15" ma:contentTypeDescription="Create a new document." ma:contentTypeScope="" ma:versionID="a0c254af01520da6711a22ebeb66d103">
  <xsd:schema xmlns:xsd="http://www.w3.org/2001/XMLSchema" xmlns:xs="http://www.w3.org/2001/XMLSchema" xmlns:p="http://schemas.microsoft.com/office/2006/metadata/properties" xmlns:ns2="c9ba0cac-9980-4acb-8eb2-83605de2202c" xmlns:ns3="19d76536-0d19-4659-8c0c-66a4eb7fe99e" targetNamespace="http://schemas.microsoft.com/office/2006/metadata/properties" ma:root="true" ma:fieldsID="780a34b6afa1b58598fd15675aa32e77" ns2:_="" ns3:_="">
    <xsd:import namespace="c9ba0cac-9980-4acb-8eb2-83605de2202c"/>
    <xsd:import namespace="19d76536-0d19-4659-8c0c-66a4eb7fe9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ba0cac-9980-4acb-8eb2-83605de220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2f2ac73-2b29-48b1-b7b7-6b232797cae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9d76536-0d19-4659-8c0c-66a4eb7fe9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665efee-d85a-4de8-aa8c-4ce78cfe8571}" ma:internalName="TaxCatchAll" ma:showField="CatchAllData" ma:web="19d76536-0d19-4659-8c0c-66a4eb7fe9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2D111A-ECB6-4538-A554-957DE643D938}">
  <ds:schemaRefs>
    <ds:schemaRef ds:uri="http://schemas.microsoft.com/sharepoint/v3/contenttype/forms"/>
  </ds:schemaRefs>
</ds:datastoreItem>
</file>

<file path=customXml/itemProps2.xml><?xml version="1.0" encoding="utf-8"?>
<ds:datastoreItem xmlns:ds="http://schemas.openxmlformats.org/officeDocument/2006/customXml" ds:itemID="{EA5EF797-6591-494D-BAE2-B66016179571}">
  <ds:schemaRefs>
    <ds:schemaRef ds:uri="http://schemas.microsoft.com/office/2006/metadata/properties"/>
    <ds:schemaRef ds:uri="http://schemas.microsoft.com/office/infopath/2007/PartnerControls"/>
    <ds:schemaRef ds:uri="05a9baca-41fa-4758-b9de-6b7feb49e45c"/>
    <ds:schemaRef ds:uri="36df29ad-5196-4806-a272-11836836aa17"/>
  </ds:schemaRefs>
</ds:datastoreItem>
</file>

<file path=customXml/itemProps3.xml><?xml version="1.0" encoding="utf-8"?>
<ds:datastoreItem xmlns:ds="http://schemas.openxmlformats.org/officeDocument/2006/customXml" ds:itemID="{B9EC316A-E137-40A6-9467-8A17A3B29CDE}"/>
</file>

<file path=docProps/app.xml><?xml version="1.0" encoding="utf-8"?>
<Properties xmlns="http://schemas.openxmlformats.org/officeDocument/2006/extended-properties" xmlns:vt="http://schemas.openxmlformats.org/officeDocument/2006/docPropsVTypes">
  <Template>Office Theme</Template>
  <TotalTime>174</TotalTime>
  <Words>583</Words>
  <Application>Microsoft Office PowerPoint</Application>
  <PresentationFormat>Custom</PresentationFormat>
  <Paragraphs>40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Whitesell</dc:creator>
  <cp:lastModifiedBy>Rachel Andrade</cp:lastModifiedBy>
  <cp:revision>37</cp:revision>
  <dcterms:created xsi:type="dcterms:W3CDTF">2022-01-06T21:32:17Z</dcterms:created>
  <dcterms:modified xsi:type="dcterms:W3CDTF">2024-09-26T21:00:47Z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0x010100CCBE95E1C8C4F7419D5864DACC0C55BC</vt:lpwstr>
  </property>
  <property fmtid="{D5CDD505-2E9C-101B-9397-08002B2CF9AE}" pid="3" name="MediaServiceImageTags">
    <vt:lpwstr/>
  </property>
  <property fmtid="{D5CDD505-2E9C-101B-9397-08002B2CF9AE}" pid="4" name="Order">
    <vt:r8>36455500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