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61" r:id="rId5"/>
    <p:sldId id="262" r:id="rId6"/>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2229"/>
    <a:srgbClr val="006837"/>
    <a:srgbClr val="CEE4C5"/>
    <a:srgbClr val="39B54A"/>
    <a:srgbClr val="8CC6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E12463-828A-0EC7-AA11-ED143564FB20}" v="2" dt="2024-09-28T00:59:56.951"/>
    <p1510:client id="{F5277557-8210-4150-E28D-0C8CEBD12E09}" v="102" dt="2024-09-27T21:40:44.1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42" autoAdjust="0"/>
    <p:restoredTop sz="94660"/>
  </p:normalViewPr>
  <p:slideViewPr>
    <p:cSldViewPr snapToGrid="0">
      <p:cViewPr>
        <p:scale>
          <a:sx n="116" d="100"/>
          <a:sy n="116" d="100"/>
        </p:scale>
        <p:origin x="1328"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ffany Briery" userId="S::tiffany.briery@tpl.org::9bd382b9-a1d8-48ab-86fa-4633d064eefe" providerId="AD" clId="Web-{F5277557-8210-4150-E28D-0C8CEBD12E09}"/>
    <pc:docChg chg="modSld">
      <pc:chgData name="Tiffany Briery" userId="S::tiffany.briery@tpl.org::9bd382b9-a1d8-48ab-86fa-4633d064eefe" providerId="AD" clId="Web-{F5277557-8210-4150-E28D-0C8CEBD12E09}" dt="2024-09-27T21:40:44.140" v="98" actId="20577"/>
      <pc:docMkLst>
        <pc:docMk/>
      </pc:docMkLst>
      <pc:sldChg chg="modSp">
        <pc:chgData name="Tiffany Briery" userId="S::tiffany.briery@tpl.org::9bd382b9-a1d8-48ab-86fa-4633d064eefe" providerId="AD" clId="Web-{F5277557-8210-4150-E28D-0C8CEBD12E09}" dt="2024-09-27T17:50:07.076" v="73" actId="20577"/>
        <pc:sldMkLst>
          <pc:docMk/>
          <pc:sldMk cId="1994269870" sldId="261"/>
        </pc:sldMkLst>
        <pc:spChg chg="mod">
          <ac:chgData name="Tiffany Briery" userId="S::tiffany.briery@tpl.org::9bd382b9-a1d8-48ab-86fa-4633d064eefe" providerId="AD" clId="Web-{F5277557-8210-4150-E28D-0C8CEBD12E09}" dt="2024-09-27T17:50:07.076" v="73" actId="20577"/>
          <ac:spMkLst>
            <pc:docMk/>
            <pc:sldMk cId="1994269870" sldId="261"/>
            <ac:spMk id="4" creationId="{F86D3948-B51E-CBC0-47FA-875B7619861F}"/>
          </ac:spMkLst>
        </pc:spChg>
        <pc:spChg chg="mod">
          <ac:chgData name="Tiffany Briery" userId="S::tiffany.briery@tpl.org::9bd382b9-a1d8-48ab-86fa-4633d064eefe" providerId="AD" clId="Web-{F5277557-8210-4150-E28D-0C8CEBD12E09}" dt="2024-09-27T17:46:17.356" v="46" actId="20577"/>
          <ac:spMkLst>
            <pc:docMk/>
            <pc:sldMk cId="1994269870" sldId="261"/>
            <ac:spMk id="5" creationId="{7E94745B-CE07-2290-2A95-75E6195E4D89}"/>
          </ac:spMkLst>
        </pc:spChg>
      </pc:sldChg>
      <pc:sldChg chg="modSp">
        <pc:chgData name="Tiffany Briery" userId="S::tiffany.briery@tpl.org::9bd382b9-a1d8-48ab-86fa-4633d064eefe" providerId="AD" clId="Web-{F5277557-8210-4150-E28D-0C8CEBD12E09}" dt="2024-09-27T21:40:44.140" v="98" actId="20577"/>
        <pc:sldMkLst>
          <pc:docMk/>
          <pc:sldMk cId="2833565380" sldId="262"/>
        </pc:sldMkLst>
        <pc:spChg chg="mod">
          <ac:chgData name="Tiffany Briery" userId="S::tiffany.briery@tpl.org::9bd382b9-a1d8-48ab-86fa-4633d064eefe" providerId="AD" clId="Web-{F5277557-8210-4150-E28D-0C8CEBD12E09}" dt="2024-09-27T21:40:44.140" v="98" actId="20577"/>
          <ac:spMkLst>
            <pc:docMk/>
            <pc:sldMk cId="2833565380" sldId="262"/>
            <ac:spMk id="4" creationId="{0C726506-95B5-D86C-9237-E2DE750EF622}"/>
          </ac:spMkLst>
        </pc:spChg>
      </pc:sldChg>
    </pc:docChg>
  </pc:docChgLst>
  <pc:docChgLst>
    <pc:chgData name="Tiffany Briery" userId="S::tiffany.briery@tpl.org::9bd382b9-a1d8-48ab-86fa-4633d064eefe" providerId="AD" clId="Web-{DAE12463-828A-0EC7-AA11-ED143564FB20}"/>
    <pc:docChg chg="modSld">
      <pc:chgData name="Tiffany Briery" userId="S::tiffany.briery@tpl.org::9bd382b9-a1d8-48ab-86fa-4633d064eefe" providerId="AD" clId="Web-{DAE12463-828A-0EC7-AA11-ED143564FB20}" dt="2024-09-28T00:59:56.951" v="1" actId="20577"/>
      <pc:docMkLst>
        <pc:docMk/>
      </pc:docMkLst>
      <pc:sldChg chg="modSp">
        <pc:chgData name="Tiffany Briery" userId="S::tiffany.briery@tpl.org::9bd382b9-a1d8-48ab-86fa-4633d064eefe" providerId="AD" clId="Web-{DAE12463-828A-0EC7-AA11-ED143564FB20}" dt="2024-09-28T00:59:56.951" v="1" actId="20577"/>
        <pc:sldMkLst>
          <pc:docMk/>
          <pc:sldMk cId="1994269870" sldId="261"/>
        </pc:sldMkLst>
        <pc:spChg chg="mod">
          <ac:chgData name="Tiffany Briery" userId="S::tiffany.briery@tpl.org::9bd382b9-a1d8-48ab-86fa-4633d064eefe" providerId="AD" clId="Web-{DAE12463-828A-0EC7-AA11-ED143564FB20}" dt="2024-09-28T00:59:56.951" v="1" actId="20577"/>
          <ac:spMkLst>
            <pc:docMk/>
            <pc:sldMk cId="1994269870" sldId="261"/>
            <ac:spMk id="4" creationId="{F86D3948-B51E-CBC0-47FA-875B7619861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C981AE-DEFE-4F71-BAE0-878F59F56C0D}" type="datetimeFigureOut">
              <a:rPr lang="en-US" smtClean="0"/>
              <a:t>9/27/2024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98B37A-70FA-4A1D-A7B6-BDBD950AF7B9}" type="slidenum">
              <a:rPr lang="en-US" smtClean="0"/>
              <a:t>‹#›</a:t>
            </a:fld>
            <a:endParaRPr lang="en-US"/>
          </a:p>
        </p:txBody>
      </p:sp>
    </p:spTree>
    <p:extLst>
      <p:ext uri="{BB962C8B-B14F-4D97-AF65-F5344CB8AC3E}">
        <p14:creationId xmlns:p14="http://schemas.microsoft.com/office/powerpoint/2010/main" val="135077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sson Plan">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6A5F8B87-2923-43A1-A16D-248EA00F8E73}"/>
              </a:ext>
            </a:extLst>
          </p:cNvPr>
          <p:cNvSpPr>
            <a:spLocks noGrp="1"/>
          </p:cNvSpPr>
          <p:nvPr>
            <p:ph type="body" sz="quarter" idx="13" hasCustomPrompt="1"/>
          </p:nvPr>
        </p:nvSpPr>
        <p:spPr>
          <a:xfrm>
            <a:off x="2976664" y="342282"/>
            <a:ext cx="4456011" cy="838820"/>
          </a:xfrm>
          <a:solidFill>
            <a:srgbClr val="CEE4C5"/>
          </a:solidFill>
        </p:spPr>
        <p:txBody>
          <a:bodyPr lIns="182880" tIns="91440" rIns="182880" bIns="91440">
            <a:normAutofit/>
          </a:bodyPr>
          <a:lstStyle>
            <a:lvl1pPr marL="0" indent="0">
              <a:lnSpc>
                <a:spcPct val="100000"/>
              </a:lnSpc>
              <a:buNone/>
              <a:defRPr sz="2400" b="1">
                <a:solidFill>
                  <a:schemeClr val="accent1"/>
                </a:solidFill>
              </a:defRPr>
            </a:lvl1pPr>
          </a:lstStyle>
          <a:p>
            <a:pPr lvl="0"/>
            <a:r>
              <a:rPr lang="en-US" dirty="0"/>
              <a:t>Click to add title text</a:t>
            </a:r>
          </a:p>
        </p:txBody>
      </p:sp>
      <p:sp>
        <p:nvSpPr>
          <p:cNvPr id="3" name="Text Placeholder 2">
            <a:extLst>
              <a:ext uri="{FF2B5EF4-FFF2-40B4-BE49-F238E27FC236}">
                <a16:creationId xmlns:a16="http://schemas.microsoft.com/office/drawing/2014/main" id="{987A37BE-D139-4719-9FF2-7A15ECAD1C78}"/>
              </a:ext>
            </a:extLst>
          </p:cNvPr>
          <p:cNvSpPr>
            <a:spLocks noGrp="1"/>
          </p:cNvSpPr>
          <p:nvPr>
            <p:ph type="body" sz="quarter" idx="15"/>
          </p:nvPr>
        </p:nvSpPr>
        <p:spPr>
          <a:xfrm>
            <a:off x="312129" y="1504372"/>
            <a:ext cx="2372705" cy="8088634"/>
          </a:xfrm>
          <a:noFill/>
        </p:spPr>
        <p:txBody>
          <a:bodyPr lIns="0" tIns="0" rIns="0" bIns="0">
            <a:normAutofit/>
          </a:bodyPr>
          <a:lstStyle>
            <a:lvl1pPr marL="0" indent="0">
              <a:buNone/>
              <a:defRPr sz="1400"/>
            </a:lvl1pPr>
          </a:lstStyle>
          <a:p>
            <a:pPr lvl="0"/>
            <a:r>
              <a:rPr lang="en-US" dirty="0"/>
              <a:t>Click to edit Master text styles</a:t>
            </a:r>
          </a:p>
        </p:txBody>
      </p:sp>
      <p:sp>
        <p:nvSpPr>
          <p:cNvPr id="5" name="Text Placeholder 4">
            <a:extLst>
              <a:ext uri="{FF2B5EF4-FFF2-40B4-BE49-F238E27FC236}">
                <a16:creationId xmlns:a16="http://schemas.microsoft.com/office/drawing/2014/main" id="{11DDEA96-5105-46F4-9968-C82CE0D07135}"/>
              </a:ext>
            </a:extLst>
          </p:cNvPr>
          <p:cNvSpPr>
            <a:spLocks noGrp="1"/>
          </p:cNvSpPr>
          <p:nvPr>
            <p:ph type="body" sz="quarter" idx="16"/>
          </p:nvPr>
        </p:nvSpPr>
        <p:spPr>
          <a:xfrm>
            <a:off x="2976664" y="1501321"/>
            <a:ext cx="4456011" cy="8091685"/>
          </a:xfrm>
        </p:spPr>
        <p:txBody>
          <a:bodyPr lIns="0" tIns="0" rIns="0" bIns="0">
            <a:normAutofit/>
          </a:bodyPr>
          <a:lstStyle>
            <a:lvl1pPr marL="0" indent="0">
              <a:buNone/>
              <a:defRPr sz="1400"/>
            </a:lvl1pPr>
          </a:lstStyle>
          <a:p>
            <a:pPr lvl="0"/>
            <a:r>
              <a:rPr lang="en-US" dirty="0"/>
              <a:t>Click to edit Master text</a:t>
            </a:r>
          </a:p>
        </p:txBody>
      </p:sp>
      <p:pic>
        <p:nvPicPr>
          <p:cNvPr id="12" name="Picture 11">
            <a:extLst>
              <a:ext uri="{FF2B5EF4-FFF2-40B4-BE49-F238E27FC236}">
                <a16:creationId xmlns:a16="http://schemas.microsoft.com/office/drawing/2014/main" id="{501CED49-BE12-45CD-AABB-768E0DEBCB8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979898" y="9777380"/>
            <a:ext cx="2072553" cy="122494"/>
          </a:xfrm>
          <a:prstGeom prst="rect">
            <a:avLst/>
          </a:prstGeom>
        </p:spPr>
      </p:pic>
      <p:sp>
        <p:nvSpPr>
          <p:cNvPr id="2" name="Rectangle 1">
            <a:extLst>
              <a:ext uri="{FF2B5EF4-FFF2-40B4-BE49-F238E27FC236}">
                <a16:creationId xmlns:a16="http://schemas.microsoft.com/office/drawing/2014/main" id="{9E05BC49-C0B0-31AD-9499-367BBAB66164}"/>
              </a:ext>
            </a:extLst>
          </p:cNvPr>
          <p:cNvSpPr/>
          <p:nvPr userDrawn="1"/>
        </p:nvSpPr>
        <p:spPr>
          <a:xfrm>
            <a:off x="312128" y="1269694"/>
            <a:ext cx="2372706" cy="109132"/>
          </a:xfrm>
          <a:prstGeom prst="rect">
            <a:avLst/>
          </a:prstGeom>
          <a:solidFill>
            <a:srgbClr val="CEE4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6A703ACF-035A-5D3E-D510-0BD04E0D93E2}"/>
              </a:ext>
            </a:extLst>
          </p:cNvPr>
          <p:cNvCxnSpPr>
            <a:cxnSpLocks/>
          </p:cNvCxnSpPr>
          <p:nvPr userDrawn="1"/>
        </p:nvCxnSpPr>
        <p:spPr>
          <a:xfrm>
            <a:off x="2830749" y="342282"/>
            <a:ext cx="0" cy="9250724"/>
          </a:xfrm>
          <a:prstGeom prst="line">
            <a:avLst/>
          </a:prstGeom>
          <a:ln>
            <a:solidFill>
              <a:srgbClr val="362229"/>
            </a:solidFill>
            <a:prstDash val="dash"/>
          </a:ln>
        </p:spPr>
        <p:style>
          <a:lnRef idx="1">
            <a:schemeClr val="accent1"/>
          </a:lnRef>
          <a:fillRef idx="0">
            <a:schemeClr val="accent1"/>
          </a:fillRef>
          <a:effectRef idx="0">
            <a:schemeClr val="accent1"/>
          </a:effectRef>
          <a:fontRef idx="minor">
            <a:schemeClr val="tx1"/>
          </a:fontRef>
        </p:style>
      </p:cxnSp>
      <p:sp>
        <p:nvSpPr>
          <p:cNvPr id="4" name="Slide Number Placeholder 5">
            <a:extLst>
              <a:ext uri="{FF2B5EF4-FFF2-40B4-BE49-F238E27FC236}">
                <a16:creationId xmlns:a16="http://schemas.microsoft.com/office/drawing/2014/main" id="{18AB1370-572F-1E49-E1C3-BBDEA2A19AC0}"/>
              </a:ext>
            </a:extLst>
          </p:cNvPr>
          <p:cNvSpPr>
            <a:spLocks noGrp="1"/>
          </p:cNvSpPr>
          <p:nvPr>
            <p:ph type="sldNum" sz="quarter" idx="12"/>
          </p:nvPr>
        </p:nvSpPr>
        <p:spPr>
          <a:xfrm>
            <a:off x="7052451" y="9730662"/>
            <a:ext cx="380223" cy="215931"/>
          </a:xfrm>
          <a:prstGeom prst="rect">
            <a:avLst/>
          </a:prstGeom>
        </p:spPr>
        <p:txBody>
          <a:bodyPr/>
          <a:lstStyle>
            <a:lvl1pPr algn="r">
              <a:defRPr sz="900">
                <a:latin typeface="Arial" panose="020B0604020202020204" pitchFamily="34" charset="0"/>
                <a:cs typeface="Arial" panose="020B0604020202020204" pitchFamily="34" charset="0"/>
              </a:defRPr>
            </a:lvl1pPr>
          </a:lstStyle>
          <a:p>
            <a:fld id="{F8A14A6B-79CD-4D51-AB75-792DD064775B}" type="slidenum">
              <a:rPr lang="en-US" smtClean="0"/>
              <a:pPr/>
              <a:t>‹#›</a:t>
            </a:fld>
            <a:endParaRPr lang="en-US"/>
          </a:p>
        </p:txBody>
      </p:sp>
      <p:pic>
        <p:nvPicPr>
          <p:cNvPr id="10" name="Picture 9" descr="A black background with white text&#10;&#10;Description automatically generated">
            <a:extLst>
              <a:ext uri="{FF2B5EF4-FFF2-40B4-BE49-F238E27FC236}">
                <a16:creationId xmlns:a16="http://schemas.microsoft.com/office/drawing/2014/main" id="{E8E000E8-8E53-99EC-88C8-63A3F7D4978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2128" y="417190"/>
            <a:ext cx="2053515" cy="691551"/>
          </a:xfrm>
          <a:prstGeom prst="rect">
            <a:avLst/>
          </a:prstGeom>
        </p:spPr>
      </p:pic>
    </p:spTree>
    <p:extLst>
      <p:ext uri="{BB962C8B-B14F-4D97-AF65-F5344CB8AC3E}">
        <p14:creationId xmlns:p14="http://schemas.microsoft.com/office/powerpoint/2010/main" val="462819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06F216A4-B6B0-4487-8628-BC1D926B7FF1}"/>
              </a:ext>
            </a:extLst>
          </p:cNvPr>
          <p:cNvSpPr>
            <a:spLocks noGrp="1"/>
          </p:cNvSpPr>
          <p:nvPr>
            <p:ph type="sldNum" sz="quarter" idx="12"/>
          </p:nvPr>
        </p:nvSpPr>
        <p:spPr>
          <a:xfrm>
            <a:off x="6965005" y="9730662"/>
            <a:ext cx="467670" cy="191551"/>
          </a:xfrm>
          <a:prstGeom prst="rect">
            <a:avLst/>
          </a:prstGeom>
        </p:spPr>
        <p:txBody>
          <a:bodyPr/>
          <a:lstStyle>
            <a:lvl1pPr algn="r">
              <a:defRPr sz="900">
                <a:latin typeface="Arial" panose="020B0604020202020204" pitchFamily="34" charset="0"/>
                <a:cs typeface="Arial" panose="020B0604020202020204" pitchFamily="34" charset="0"/>
              </a:defRPr>
            </a:lvl1pPr>
          </a:lstStyle>
          <a:p>
            <a:fld id="{F8A14A6B-79CD-4D51-AB75-792DD064775B}" type="slidenum">
              <a:rPr lang="en-US" smtClean="0"/>
              <a:pPr/>
              <a:t>‹#›</a:t>
            </a:fld>
            <a:endParaRPr lang="en-US"/>
          </a:p>
        </p:txBody>
      </p:sp>
    </p:spTree>
    <p:extLst>
      <p:ext uri="{BB962C8B-B14F-4D97-AF65-F5344CB8AC3E}">
        <p14:creationId xmlns:p14="http://schemas.microsoft.com/office/powerpoint/2010/main" val="28306352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90431613"/>
      </p:ext>
    </p:extLst>
  </p:cSld>
  <p:clrMap bg1="lt1" tx1="dk1" bg2="lt2" tx2="dk2" accent1="accent1" accent2="accent2" accent3="accent3" accent4="accent4" accent5="accent5" accent6="accent6" hlink="hlink" folHlink="folHlink"/>
  <p:sldLayoutIdLst>
    <p:sldLayoutId id="2147483661" r:id="rId1"/>
    <p:sldLayoutId id="2147483663" r:id="rId2"/>
  </p:sldLayoutIdLst>
  <p:hf hdr="0" ftr="0" dt="0"/>
  <p:txStyles>
    <p:titleStyle>
      <a:lvl1pPr algn="l" defTabSz="777240" rtl="0" eaLnBrk="1" latinLnBrk="0" hangingPunct="1">
        <a:lnSpc>
          <a:spcPct val="90000"/>
        </a:lnSpc>
        <a:spcBef>
          <a:spcPct val="0"/>
        </a:spcBef>
        <a:buNone/>
        <a:defRPr sz="3740" kern="1200">
          <a:solidFill>
            <a:schemeClr val="tx1"/>
          </a:solidFill>
          <a:latin typeface="Arial" panose="020B0604020202020204" pitchFamily="34" charset="0"/>
          <a:ea typeface="+mj-ea"/>
          <a:cs typeface="Arial" panose="020B0604020202020204" pitchFamily="34" charset="0"/>
        </a:defRPr>
      </a:lvl1pPr>
    </p:titleStyle>
    <p:bodyStyle>
      <a:lvl1pPr marL="194310" indent="-194310" algn="l" defTabSz="777240" rtl="0" eaLnBrk="1" latinLnBrk="0" hangingPunct="1">
        <a:lnSpc>
          <a:spcPct val="90000"/>
        </a:lnSpc>
        <a:spcBef>
          <a:spcPts val="850"/>
        </a:spcBef>
        <a:buClr>
          <a:schemeClr val="accent2"/>
        </a:buClr>
        <a:buFont typeface="Arial" panose="020B0604020202020204" pitchFamily="34" charset="0"/>
        <a:buChar char="•"/>
        <a:defRPr sz="238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Clr>
          <a:schemeClr val="accent2"/>
        </a:buClr>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Clr>
          <a:schemeClr val="accent2"/>
        </a:buClr>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Clr>
          <a:schemeClr val="accent2"/>
        </a:buClr>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Clr>
          <a:schemeClr val="accent2"/>
        </a:buClr>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talk-lenape.org/results?query=wind" TargetMode="External"/><Relationship Id="rId7" Type="http://schemas.openxmlformats.org/officeDocument/2006/relationships/image" Target="../media/image1.png"/><Relationship Id="rId2" Type="http://schemas.openxmlformats.org/officeDocument/2006/relationships/hyperlink" Target="https://www.talk-lenape.org/results?query=cloud" TargetMode="External"/><Relationship Id="rId1" Type="http://schemas.openxmlformats.org/officeDocument/2006/relationships/slideLayout" Target="../slideLayouts/slideLayout1.xml"/><Relationship Id="rId6" Type="http://schemas.openxmlformats.org/officeDocument/2006/relationships/hyperlink" Target="https://issuu.com/landandpeople/docs/lpfw23" TargetMode="External"/><Relationship Id="rId5" Type="http://schemas.openxmlformats.org/officeDocument/2006/relationships/hyperlink" Target="https://www.talk-lenape.org/" TargetMode="External"/><Relationship Id="rId4" Type="http://schemas.openxmlformats.org/officeDocument/2006/relationships/hyperlink" Target="https://www.talk-lenape.org/detail?id=1239"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D8EDF5-D086-B2C3-BEA6-31F07BFE38F8}"/>
              </a:ext>
            </a:extLst>
          </p:cNvPr>
          <p:cNvSpPr>
            <a:spLocks noGrp="1"/>
          </p:cNvSpPr>
          <p:nvPr>
            <p:ph type="sldNum" sz="quarter" idx="12"/>
          </p:nvPr>
        </p:nvSpPr>
        <p:spPr/>
        <p:txBody>
          <a:bodyPr/>
          <a:lstStyle/>
          <a:p>
            <a:fld id="{F8A14A6B-79CD-4D51-AB75-792DD064775B}" type="slidenum">
              <a:rPr lang="en-US" smtClean="0"/>
              <a:pPr/>
              <a:t>1</a:t>
            </a:fld>
            <a:endParaRPr lang="en-US"/>
          </a:p>
        </p:txBody>
      </p:sp>
      <p:sp>
        <p:nvSpPr>
          <p:cNvPr id="3" name="Text Placeholder 8">
            <a:extLst>
              <a:ext uri="{FF2B5EF4-FFF2-40B4-BE49-F238E27FC236}">
                <a16:creationId xmlns:a16="http://schemas.microsoft.com/office/drawing/2014/main" id="{0AEB3768-2B5C-F63E-4B67-36875A08590B}"/>
              </a:ext>
            </a:extLst>
          </p:cNvPr>
          <p:cNvSpPr txBox="1">
            <a:spLocks/>
          </p:cNvSpPr>
          <p:nvPr/>
        </p:nvSpPr>
        <p:spPr>
          <a:xfrm>
            <a:off x="2976664" y="342282"/>
            <a:ext cx="4456011" cy="838820"/>
          </a:xfrm>
          <a:prstGeom prst="rect">
            <a:avLst/>
          </a:prstGeom>
          <a:solidFill>
            <a:srgbClr val="CEE4C5"/>
          </a:solidFill>
        </p:spPr>
        <p:txBody>
          <a:bodyPr lIns="182880" tIns="91440" rIns="182880" bIns="91440">
            <a:normAutofit fontScale="70000" lnSpcReduction="20000"/>
          </a:bodyPr>
          <a:lstStyle>
            <a:lvl1pPr marL="0" indent="0" algn="l" defTabSz="777240" rtl="0" eaLnBrk="1" latinLnBrk="0" hangingPunct="1">
              <a:lnSpc>
                <a:spcPct val="100000"/>
              </a:lnSpc>
              <a:spcBef>
                <a:spcPts val="850"/>
              </a:spcBef>
              <a:buFont typeface="Arial" panose="020B0604020202020204" pitchFamily="34" charset="0"/>
              <a:buNone/>
              <a:defRPr sz="2400" b="1" kern="1200">
                <a:solidFill>
                  <a:schemeClr val="accent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sz="3500" dirty="0"/>
              <a:t>​​Public Land: No borders on Haki​ </a:t>
            </a:r>
            <a:r>
              <a:rPr lang="en-US" sz="1900" b="0" dirty="0">
                <a:solidFill>
                  <a:schemeClr val="accent2"/>
                </a:solidFill>
              </a:rPr>
              <a:t>Grades K-8</a:t>
            </a:r>
          </a:p>
        </p:txBody>
      </p:sp>
      <p:sp>
        <p:nvSpPr>
          <p:cNvPr id="4" name="Text Placeholder 2">
            <a:extLst>
              <a:ext uri="{FF2B5EF4-FFF2-40B4-BE49-F238E27FC236}">
                <a16:creationId xmlns:a16="http://schemas.microsoft.com/office/drawing/2014/main" id="{F86D3948-B51E-CBC0-47FA-875B7619861F}"/>
              </a:ext>
            </a:extLst>
          </p:cNvPr>
          <p:cNvSpPr txBox="1">
            <a:spLocks/>
          </p:cNvSpPr>
          <p:nvPr/>
        </p:nvSpPr>
        <p:spPr>
          <a:xfrm>
            <a:off x="339725" y="1501321"/>
            <a:ext cx="2372705" cy="8088634"/>
          </a:xfrm>
          <a:prstGeom prst="rect">
            <a:avLst/>
          </a:prstGeom>
          <a:noFill/>
        </p:spPr>
        <p:txBody>
          <a:bodyPr lIns="0" tIns="0" rIns="0" bIns="0" anchor="t">
            <a:normAutofit/>
          </a:bodyPr>
          <a:lstStyle>
            <a:lvl1pPr marL="0" indent="0" algn="l" defTabSz="777240" rtl="0" eaLnBrk="1" latinLnBrk="0" hangingPunct="1">
              <a:lnSpc>
                <a:spcPct val="90000"/>
              </a:lnSpc>
              <a:spcBef>
                <a:spcPts val="85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nSpc>
                <a:spcPct val="100000"/>
              </a:lnSpc>
              <a:spcBef>
                <a:spcPts val="600"/>
              </a:spcBef>
              <a:defRPr sz="1400"/>
            </a:pPr>
            <a:r>
              <a:rPr lang="en-US" sz="1600" b="1" dirty="0">
                <a:solidFill>
                  <a:srgbClr val="006837"/>
                </a:solidFill>
              </a:rPr>
              <a:t>Materials</a:t>
            </a:r>
          </a:p>
          <a:p>
            <a:pPr>
              <a:lnSpc>
                <a:spcPct val="100000"/>
              </a:lnSpc>
              <a:spcBef>
                <a:spcPts val="600"/>
              </a:spcBef>
              <a:defRPr sz="1400"/>
            </a:pPr>
            <a:r>
              <a:rPr lang="en-US" dirty="0"/>
              <a:t>Nature journaling supplies </a:t>
            </a:r>
          </a:p>
          <a:p>
            <a:pPr>
              <a:lnSpc>
                <a:spcPct val="100000"/>
              </a:lnSpc>
              <a:spcBef>
                <a:spcPts val="600"/>
              </a:spcBef>
              <a:defRPr sz="1400"/>
            </a:pPr>
            <a:r>
              <a:rPr lang="en-US" dirty="0"/>
              <a:t>Maps to Consider Resource Page </a:t>
            </a:r>
          </a:p>
          <a:p>
            <a:pPr>
              <a:lnSpc>
                <a:spcPct val="100000"/>
              </a:lnSpc>
              <a:spcBef>
                <a:spcPts val="600"/>
              </a:spcBef>
              <a:defRPr sz="1400"/>
            </a:pPr>
            <a:r>
              <a:rPr lang="en-US" dirty="0">
                <a:solidFill>
                  <a:srgbClr val="000000"/>
                </a:solidFill>
                <a:latin typeface="Arial"/>
                <a:cs typeface="Arial"/>
              </a:rPr>
              <a:t>Schoolyard Schematic Design </a:t>
            </a:r>
            <a:r>
              <a:rPr lang="en-US">
                <a:solidFill>
                  <a:srgbClr val="000000"/>
                </a:solidFill>
                <a:latin typeface="Arial"/>
                <a:cs typeface="Arial"/>
              </a:rPr>
              <a:t>(if available) </a:t>
            </a:r>
            <a:endParaRPr lang="en-US" dirty="0">
              <a:solidFill>
                <a:srgbClr val="000000"/>
              </a:solidFill>
              <a:latin typeface="Arial"/>
              <a:cs typeface="Arial"/>
            </a:endParaRPr>
          </a:p>
          <a:p>
            <a:pPr>
              <a:lnSpc>
                <a:spcPct val="100000"/>
              </a:lnSpc>
              <a:spcBef>
                <a:spcPts val="600"/>
              </a:spcBef>
              <a:defRPr sz="1400"/>
            </a:pPr>
            <a:r>
              <a:rPr lang="en-US" sz="1600" b="1" dirty="0">
                <a:solidFill>
                  <a:srgbClr val="006837"/>
                </a:solidFill>
              </a:rPr>
              <a:t>Lenape Vocabulary</a:t>
            </a:r>
          </a:p>
          <a:p>
            <a:pPr algn="l" rtl="0" fontAlgn="base"/>
            <a:r>
              <a:rPr lang="en-US" b="0" i="0" dirty="0">
                <a:solidFill>
                  <a:srgbClr val="404040"/>
                </a:solidFill>
                <a:effectLst/>
              </a:rPr>
              <a:t>cloud - </a:t>
            </a:r>
            <a:r>
              <a:rPr lang="en-US" b="0" i="0" u="sng" strike="noStrike" dirty="0">
                <a:solidFill>
                  <a:srgbClr val="524A82"/>
                </a:solidFill>
                <a:effectLst/>
                <a:hlinkClick r:id="rId2"/>
              </a:rPr>
              <a:t>kùmhòkw</a:t>
            </a:r>
            <a:r>
              <a:rPr lang="en-US" b="0" i="0" dirty="0">
                <a:solidFill>
                  <a:srgbClr val="404040"/>
                </a:solidFill>
                <a:effectLst/>
              </a:rPr>
              <a:t> </a:t>
            </a:r>
          </a:p>
          <a:p>
            <a:pPr algn="l" rtl="0" fontAlgn="base"/>
            <a:r>
              <a:rPr lang="en-US" b="0" i="0" u="none" strike="noStrike" dirty="0">
                <a:solidFill>
                  <a:srgbClr val="404040"/>
                </a:solidFill>
                <a:effectLst/>
              </a:rPr>
              <a:t>wind - </a:t>
            </a:r>
            <a:r>
              <a:rPr lang="en-US" b="0" i="0" u="sng" strike="noStrike" dirty="0">
                <a:solidFill>
                  <a:srgbClr val="524A82"/>
                </a:solidFill>
                <a:effectLst/>
                <a:hlinkClick r:id="rId3"/>
              </a:rPr>
              <a:t>kèshxink</a:t>
            </a:r>
            <a:r>
              <a:rPr lang="en-US" b="0" i="0" dirty="0">
                <a:solidFill>
                  <a:srgbClr val="524A82"/>
                </a:solidFill>
                <a:effectLst/>
              </a:rPr>
              <a:t> </a:t>
            </a:r>
            <a:endParaRPr lang="en-US" b="0" i="0" dirty="0">
              <a:solidFill>
                <a:srgbClr val="404040"/>
              </a:solidFill>
              <a:effectLst/>
            </a:endParaRPr>
          </a:p>
          <a:p>
            <a:pPr algn="l" rtl="0" fontAlgn="base"/>
            <a:r>
              <a:rPr lang="en-US" b="0" i="0" u="none" strike="noStrike" dirty="0">
                <a:solidFill>
                  <a:srgbClr val="404040"/>
                </a:solidFill>
                <a:effectLst/>
              </a:rPr>
              <a:t>Earth/land- </a:t>
            </a:r>
            <a:r>
              <a:rPr lang="en-US" b="0" i="0" u="sng" strike="noStrike" dirty="0">
                <a:solidFill>
                  <a:srgbClr val="524A82"/>
                </a:solidFill>
                <a:effectLst/>
                <a:hlinkClick r:id="rId4"/>
              </a:rPr>
              <a:t>hàki</a:t>
            </a:r>
            <a:r>
              <a:rPr lang="en-US" b="0" i="0" u="none" strike="noStrike" dirty="0">
                <a:solidFill>
                  <a:srgbClr val="404040"/>
                </a:solidFill>
                <a:effectLst/>
              </a:rPr>
              <a:t> </a:t>
            </a:r>
            <a:r>
              <a:rPr lang="en-US" b="0" i="0" dirty="0">
                <a:solidFill>
                  <a:srgbClr val="404040"/>
                </a:solidFill>
                <a:effectLst/>
              </a:rPr>
              <a:t> </a:t>
            </a:r>
          </a:p>
          <a:p>
            <a:pPr>
              <a:lnSpc>
                <a:spcPct val="100000"/>
              </a:lnSpc>
              <a:spcBef>
                <a:spcPts val="600"/>
              </a:spcBef>
              <a:defRPr sz="1400"/>
            </a:pPr>
            <a:r>
              <a:rPr lang="en-US" sz="1600" b="1" dirty="0">
                <a:solidFill>
                  <a:srgbClr val="006837"/>
                </a:solidFill>
              </a:rPr>
              <a:t>Other Vocabulary</a:t>
            </a:r>
          </a:p>
          <a:p>
            <a:pPr>
              <a:lnSpc>
                <a:spcPct val="100000"/>
              </a:lnSpc>
              <a:spcBef>
                <a:spcPts val="600"/>
              </a:spcBef>
              <a:defRPr sz="1400"/>
            </a:pPr>
            <a:r>
              <a:rPr lang="en-US" dirty="0"/>
              <a:t>system - a group of related things that work together as a whole </a:t>
            </a:r>
          </a:p>
          <a:p>
            <a:pPr>
              <a:lnSpc>
                <a:spcPct val="100000"/>
              </a:lnSpc>
              <a:spcBef>
                <a:spcPts val="600"/>
              </a:spcBef>
              <a:defRPr sz="1400"/>
            </a:pPr>
            <a:r>
              <a:rPr lang="en-US" sz="1600" b="1" dirty="0">
                <a:solidFill>
                  <a:srgbClr val="006837"/>
                </a:solidFill>
              </a:rPr>
              <a:t>Other Resources</a:t>
            </a:r>
          </a:p>
          <a:p>
            <a:r>
              <a:rPr lang="en-US" dirty="0">
                <a:solidFill>
                  <a:srgbClr val="362229"/>
                </a:solidFill>
                <a:latin typeface="Arial"/>
                <a:cs typeface="Arial"/>
                <a:hlinkClick r:id="rId5"/>
              </a:rPr>
              <a:t>The Lenape Talking Dictionary</a:t>
            </a:r>
            <a:endParaRPr lang="en-US"/>
          </a:p>
          <a:p>
            <a:r>
              <a:rPr lang="en-US" b="0" i="0" u="sng" strike="noStrike" dirty="0">
                <a:solidFill>
                  <a:srgbClr val="362229"/>
                </a:solidFill>
                <a:effectLst/>
                <a:latin typeface="Arial"/>
                <a:cs typeface="Arial"/>
                <a:hlinkClick r:id="rId6">
                  <a:extLst>
                    <a:ext uri="{A12FA001-AC4F-418D-AE19-62706E023703}">
                      <ahyp:hlinkClr xmlns:ahyp="http://schemas.microsoft.com/office/drawing/2018/hyperlinkcolor" val="tx"/>
                    </a:ext>
                  </a:extLst>
                </a:hlinkClick>
              </a:rPr>
              <a:t>“Working Towards Justice for Native Peoples” by Dina Gilio-Whitaker</a:t>
            </a:r>
            <a:r>
              <a:rPr lang="en-US" u="sng" dirty="0">
                <a:solidFill>
                  <a:srgbClr val="362229"/>
                </a:solidFill>
                <a:latin typeface="Arial"/>
                <a:cs typeface="Arial"/>
              </a:rPr>
              <a:t>, and &amp; People Magazine</a:t>
            </a:r>
            <a:r>
              <a:rPr lang="en-US" b="0" i="0" dirty="0">
                <a:solidFill>
                  <a:srgbClr val="362229"/>
                </a:solidFill>
                <a:effectLst/>
                <a:latin typeface="Arial"/>
                <a:cs typeface="Arial"/>
              </a:rPr>
              <a:t> </a:t>
            </a:r>
            <a:endParaRPr lang="en-US"/>
          </a:p>
          <a:p>
            <a:pPr fontAlgn="base"/>
            <a:r>
              <a:rPr lang="en-US" b="0" i="0" u="sng" dirty="0" err="1">
                <a:solidFill>
                  <a:srgbClr val="362229"/>
                </a:solidFill>
                <a:effectLst/>
                <a:latin typeface="Arial"/>
                <a:cs typeface="Arial"/>
              </a:rPr>
              <a:t>Lenapehoking</a:t>
            </a:r>
            <a:r>
              <a:rPr lang="en-US" b="0" i="0" u="sng" dirty="0">
                <a:solidFill>
                  <a:srgbClr val="362229"/>
                </a:solidFill>
                <a:effectLst/>
                <a:latin typeface="Arial"/>
                <a:cs typeface="Arial"/>
              </a:rPr>
              <a:t>: An Anthology</a:t>
            </a:r>
            <a:r>
              <a:rPr lang="en-US" dirty="0">
                <a:solidFill>
                  <a:srgbClr val="362229"/>
                </a:solidFill>
                <a:latin typeface="Arial"/>
                <a:cs typeface="Arial"/>
              </a:rPr>
              <a:t>,</a:t>
            </a:r>
            <a:br>
              <a:rPr lang="en-US" dirty="0"/>
            </a:br>
            <a:r>
              <a:rPr lang="en-US" dirty="0">
                <a:solidFill>
                  <a:srgbClr val="362229"/>
                </a:solidFill>
                <a:latin typeface="Arial"/>
                <a:cs typeface="Arial"/>
              </a:rPr>
              <a:t>edited by Joe Baker, Hadrien Coumans &amp; Joel Whitney </a:t>
            </a:r>
          </a:p>
          <a:p>
            <a:r>
              <a:rPr lang="en-US" u="sng" dirty="0">
                <a:solidFill>
                  <a:srgbClr val="362229"/>
                </a:solidFill>
                <a:latin typeface="Arial"/>
                <a:cs typeface="Arial"/>
              </a:rPr>
              <a:t>Manhattan: Mapping the Story of an Island</a:t>
            </a:r>
            <a:r>
              <a:rPr lang="en-US" dirty="0">
                <a:solidFill>
                  <a:srgbClr val="362229"/>
                </a:solidFill>
                <a:latin typeface="Arial"/>
                <a:cs typeface="Arial"/>
              </a:rPr>
              <a:t> by Jennifer Thermes </a:t>
            </a:r>
            <a:endParaRPr lang="en-US" dirty="0">
              <a:solidFill>
                <a:srgbClr val="362229"/>
              </a:solidFill>
            </a:endParaRPr>
          </a:p>
        </p:txBody>
      </p:sp>
      <p:sp>
        <p:nvSpPr>
          <p:cNvPr id="5" name="Text Placeholder 4">
            <a:extLst>
              <a:ext uri="{FF2B5EF4-FFF2-40B4-BE49-F238E27FC236}">
                <a16:creationId xmlns:a16="http://schemas.microsoft.com/office/drawing/2014/main" id="{7E94745B-CE07-2290-2A95-75E6195E4D89}"/>
              </a:ext>
            </a:extLst>
          </p:cNvPr>
          <p:cNvSpPr txBox="1">
            <a:spLocks/>
          </p:cNvSpPr>
          <p:nvPr/>
        </p:nvSpPr>
        <p:spPr>
          <a:xfrm>
            <a:off x="2976664" y="1501321"/>
            <a:ext cx="4456011" cy="8091685"/>
          </a:xfrm>
          <a:prstGeom prst="rect">
            <a:avLst/>
          </a:prstGeom>
        </p:spPr>
        <p:txBody>
          <a:bodyPr lIns="0" tIns="0" rIns="0" bIns="0" anchor="t">
            <a:normAutofit fontScale="62500" lnSpcReduction="20000"/>
          </a:bodyPr>
          <a:lstStyle>
            <a:lvl1pPr marL="0" indent="0" algn="l" defTabSz="777240" rtl="0" eaLnBrk="1" latinLnBrk="0" hangingPunct="1">
              <a:lnSpc>
                <a:spcPct val="90000"/>
              </a:lnSpc>
              <a:spcBef>
                <a:spcPts val="85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marR="0">
              <a:lnSpc>
                <a:spcPct val="115000"/>
              </a:lnSpc>
              <a:spcBef>
                <a:spcPts val="1800"/>
              </a:spcBef>
              <a:spcAft>
                <a:spcPts val="600"/>
              </a:spcAft>
            </a:pPr>
            <a:r>
              <a:rPr lang="en-US" sz="1800" b="1" kern="0" dirty="0">
                <a:solidFill>
                  <a:schemeClr val="accent2"/>
                </a:solidFill>
                <a:effectLst/>
                <a:ea typeface="MS Mincho" panose="02020609040205080304" pitchFamily="49" charset="-128"/>
              </a:rPr>
              <a:t>Objective</a:t>
            </a:r>
          </a:p>
          <a:p>
            <a:pPr marL="0" marR="0">
              <a:lnSpc>
                <a:spcPct val="115000"/>
              </a:lnSpc>
              <a:spcBef>
                <a:spcPts val="600"/>
              </a:spcBef>
              <a:spcAft>
                <a:spcPts val="600"/>
              </a:spcAft>
            </a:pPr>
            <a:r>
              <a:rPr lang="en-US" sz="1800" dirty="0">
                <a:solidFill>
                  <a:srgbClr val="404040"/>
                </a:solidFill>
                <a:effectLst/>
                <a:ea typeface="MS Mincho" panose="02020609040205080304" pitchFamily="49" charset="-128"/>
              </a:rPr>
              <a:t>Students will explore and question the idea of land as property and reflect on our shared responsibility to care for the land.  </a:t>
            </a:r>
          </a:p>
          <a:p>
            <a:pPr marL="0" marR="0">
              <a:lnSpc>
                <a:spcPct val="115000"/>
              </a:lnSpc>
              <a:spcBef>
                <a:spcPts val="600"/>
              </a:spcBef>
              <a:spcAft>
                <a:spcPts val="600"/>
              </a:spcAft>
            </a:pPr>
            <a:r>
              <a:rPr lang="en-US" sz="1800" b="1" kern="0" dirty="0">
                <a:solidFill>
                  <a:schemeClr val="accent2"/>
                </a:solidFill>
                <a:effectLst/>
                <a:ea typeface="MS Mincho" panose="02020609040205080304" pitchFamily="49" charset="-128"/>
              </a:rPr>
              <a:t>Survivance Message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Myth of the sale of Manhattan: how can you own Haki?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3rd grade and up: Read on the supposed sale of Manhattan: “...at the inception of colonization, the Lenape did not speak Dutch, could not read Dutch, would not have been able to reduce or abstract Mother Earth, Haki, to a geometric plot symbolically placed on a piece of paper. This is culturally specific European abstraction. For the Lenape, the question would have been unstated but clear: how could the entirety of the vast Earth, ocean and sky, clouds, streams, rain and wind be reduced to a sheet of paper? It would not have been any different than someone today laying claim of ownership of the sun.” - from “Myth of the Sale of Manhattan” </a:t>
            </a:r>
            <a:r>
              <a:rPr lang="en-US" sz="1800" u="sng" err="1">
                <a:solidFill>
                  <a:srgbClr val="404040"/>
                </a:solidFill>
                <a:effectLst/>
                <a:latin typeface="Arial"/>
                <a:ea typeface="MS Mincho"/>
                <a:cs typeface="Arial"/>
              </a:rPr>
              <a:t>Lenapehoking</a:t>
            </a:r>
            <a:r>
              <a:rPr lang="en-US" sz="1800" u="sng" dirty="0">
                <a:solidFill>
                  <a:srgbClr val="404040"/>
                </a:solidFill>
                <a:effectLst/>
                <a:latin typeface="Arial"/>
                <a:ea typeface="MS Mincho"/>
                <a:cs typeface="Arial"/>
              </a:rPr>
              <a:t>: An Anthology</a:t>
            </a:r>
            <a:r>
              <a:rPr lang="en-US" sz="1800" dirty="0">
                <a:solidFill>
                  <a:srgbClr val="404040"/>
                </a:solidFill>
                <a:effectLst/>
                <a:latin typeface="Arial"/>
                <a:ea typeface="MS Mincho"/>
                <a:cs typeface="Arial"/>
              </a:rPr>
              <a:t>.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4th Lenape Law: We are all relatives. Respect all relations.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8th Lenape Law: Do not be greedy. Do not take more than is necessary to live. </a:t>
            </a:r>
          </a:p>
          <a:p>
            <a:pPr marL="0" marR="0">
              <a:lnSpc>
                <a:spcPct val="50000"/>
              </a:lnSpc>
              <a:spcBef>
                <a:spcPts val="600"/>
              </a:spcBef>
              <a:spcAft>
                <a:spcPts val="600"/>
              </a:spcAft>
            </a:pPr>
            <a:r>
              <a:rPr lang="en-US" sz="1800" b="1" kern="0" dirty="0">
                <a:solidFill>
                  <a:schemeClr val="accent2"/>
                </a:solidFill>
                <a:effectLst/>
                <a:ea typeface="MS Mincho" panose="02020609040205080304" pitchFamily="49" charset="-128"/>
              </a:rPr>
              <a:t>Activities</a:t>
            </a:r>
          </a:p>
          <a:p>
            <a:pPr marL="34290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Lead with a 5 min Feel: Cloud/Sky watching </a:t>
            </a:r>
            <a:r>
              <a:rPr lang="en-US" sz="1800" dirty="0">
                <a:solidFill>
                  <a:srgbClr val="404040"/>
                </a:solidFill>
                <a:latin typeface="Arial"/>
                <a:ea typeface="MS Mincho"/>
                <a:cs typeface="Arial"/>
              </a:rPr>
              <a:t>. Students</a:t>
            </a:r>
            <a:r>
              <a:rPr lang="en-US" sz="1800" dirty="0">
                <a:solidFill>
                  <a:srgbClr val="404040"/>
                </a:solidFill>
                <a:effectLst/>
                <a:latin typeface="Arial"/>
                <a:ea typeface="MS Mincho"/>
                <a:cs typeface="Arial"/>
              </a:rPr>
              <a:t> can lay down on the field if time and space </a:t>
            </a:r>
            <a:r>
              <a:rPr lang="en-US" sz="1800" dirty="0">
                <a:solidFill>
                  <a:srgbClr val="404040"/>
                </a:solidFill>
                <a:latin typeface="Arial"/>
                <a:ea typeface="MS Mincho"/>
                <a:cs typeface="Arial"/>
              </a:rPr>
              <a:t>allow.</a:t>
            </a:r>
            <a:r>
              <a:rPr lang="en-US" sz="1800" dirty="0">
                <a:solidFill>
                  <a:srgbClr val="404040"/>
                </a:solidFill>
                <a:effectLst/>
                <a:latin typeface="Arial"/>
                <a:ea typeface="MS Mincho"/>
                <a:cs typeface="Arial"/>
              </a:rPr>
              <a:t> Students could draw what they see. What else is up there? (birds, bugs, pollution, wind etc.)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10-15 min: Who does this schoolyard belong to &amp; who gets to use it? (Chance to highlight TPL’s name – Trust for Public Land.) Who do the pollinators and decomposers in the playground belong to? Are they allowed in during school hours? What about the clouds that float over the playground? Who takes care of the schoolyard and garden?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Show some of examples of North American maps that leave out political borders but show other systems: biome, wind, butterfly migration, native lands, and an example of an activity map from TPL’s student design process.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10 min Connect: What did you notice in the clouds? Do the clouds care about the playground gate? If someone pollutes the air does that pollution stay out of our schoolyard gate?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Thank you - </a:t>
            </a:r>
            <a:r>
              <a:rPr lang="en-US" sz="1800" dirty="0" err="1">
                <a:solidFill>
                  <a:srgbClr val="404040"/>
                </a:solidFill>
                <a:effectLst/>
                <a:ea typeface="MS Mincho" panose="02020609040205080304" pitchFamily="49" charset="-128"/>
              </a:rPr>
              <a:t>Wanìshi</a:t>
            </a:r>
            <a:endParaRPr lang="en-US" sz="1800" dirty="0">
              <a:solidFill>
                <a:srgbClr val="404040"/>
              </a:solidFill>
              <a:effectLst/>
              <a:ea typeface="MS Mincho" panose="02020609040205080304" pitchFamily="49" charset="-128"/>
            </a:endParaRPr>
          </a:p>
        </p:txBody>
      </p:sp>
      <p:pic>
        <p:nvPicPr>
          <p:cNvPr id="6" name="Picture 5">
            <a:extLst>
              <a:ext uri="{FF2B5EF4-FFF2-40B4-BE49-F238E27FC236}">
                <a16:creationId xmlns:a16="http://schemas.microsoft.com/office/drawing/2014/main" id="{105ABCA2-D130-D853-0D7A-1646F9DCB508}"/>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4979898" y="9777380"/>
            <a:ext cx="2072553" cy="122494"/>
          </a:xfrm>
          <a:prstGeom prst="rect">
            <a:avLst/>
          </a:prstGeom>
        </p:spPr>
      </p:pic>
      <p:cxnSp>
        <p:nvCxnSpPr>
          <p:cNvPr id="8" name="Straight Connector 7">
            <a:extLst>
              <a:ext uri="{FF2B5EF4-FFF2-40B4-BE49-F238E27FC236}">
                <a16:creationId xmlns:a16="http://schemas.microsoft.com/office/drawing/2014/main" id="{7EEB3E38-EB35-4425-7078-8A4515F04B72}"/>
              </a:ext>
            </a:extLst>
          </p:cNvPr>
          <p:cNvCxnSpPr>
            <a:cxnSpLocks/>
          </p:cNvCxnSpPr>
          <p:nvPr/>
        </p:nvCxnSpPr>
        <p:spPr>
          <a:xfrm>
            <a:off x="2830749" y="342282"/>
            <a:ext cx="0" cy="9250724"/>
          </a:xfrm>
          <a:prstGeom prst="line">
            <a:avLst/>
          </a:prstGeom>
          <a:ln>
            <a:solidFill>
              <a:srgbClr val="362229"/>
            </a:solidFill>
            <a:prstDash val="dash"/>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9970E3BA-808C-02AB-1887-B773A90EF085}"/>
              </a:ext>
            </a:extLst>
          </p:cNvPr>
          <p:cNvSpPr txBox="1">
            <a:spLocks/>
          </p:cNvSpPr>
          <p:nvPr/>
        </p:nvSpPr>
        <p:spPr>
          <a:xfrm>
            <a:off x="7052451" y="9730662"/>
            <a:ext cx="380223" cy="215931"/>
          </a:xfrm>
          <a:prstGeom prst="rect">
            <a:avLst/>
          </a:prstGeom>
        </p:spPr>
        <p:txBody>
          <a:bodyPr/>
          <a:lstStyle>
            <a:defPPr>
              <a:defRPr lang="en-US"/>
            </a:defPPr>
            <a:lvl1pPr marL="0" algn="r" defTabSz="457200" rtl="0" eaLnBrk="1" latinLnBrk="0" hangingPunct="1">
              <a:defRPr sz="900" kern="1200">
                <a:solidFill>
                  <a:schemeClr val="tx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8A14A6B-79CD-4D51-AB75-792DD064775B}" type="slidenum">
              <a:rPr lang="en-US" smtClean="0"/>
              <a:pPr/>
              <a:t>1</a:t>
            </a:fld>
            <a:endParaRPr lang="en-US"/>
          </a:p>
        </p:txBody>
      </p:sp>
    </p:spTree>
    <p:extLst>
      <p:ext uri="{BB962C8B-B14F-4D97-AF65-F5344CB8AC3E}">
        <p14:creationId xmlns:p14="http://schemas.microsoft.com/office/powerpoint/2010/main" val="1994269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A702AE-8E3E-0832-1A9B-1A95EFB58CDD}"/>
              </a:ext>
            </a:extLst>
          </p:cNvPr>
          <p:cNvSpPr>
            <a:spLocks noGrp="1"/>
          </p:cNvSpPr>
          <p:nvPr>
            <p:ph type="body" sz="quarter" idx="13"/>
          </p:nvPr>
        </p:nvSpPr>
        <p:spPr/>
        <p:txBody>
          <a:bodyPr>
            <a:normAutofit fontScale="92500" lnSpcReduction="10000"/>
          </a:bodyPr>
          <a:lstStyle/>
          <a:p>
            <a:r>
              <a:rPr lang="en-US" sz="2400" dirty="0"/>
              <a:t>​​Public Land: No borders on Haki​ </a:t>
            </a:r>
            <a:r>
              <a:rPr lang="en-US" sz="1400" b="0" dirty="0">
                <a:solidFill>
                  <a:schemeClr val="accent2"/>
                </a:solidFill>
              </a:rPr>
              <a:t>Grades K-8</a:t>
            </a:r>
          </a:p>
        </p:txBody>
      </p:sp>
      <p:sp>
        <p:nvSpPr>
          <p:cNvPr id="3" name="Text Placeholder 2">
            <a:extLst>
              <a:ext uri="{FF2B5EF4-FFF2-40B4-BE49-F238E27FC236}">
                <a16:creationId xmlns:a16="http://schemas.microsoft.com/office/drawing/2014/main" id="{10973E31-BB01-2218-895B-13C6777FAC8D}"/>
              </a:ext>
            </a:extLst>
          </p:cNvPr>
          <p:cNvSpPr>
            <a:spLocks noGrp="1"/>
          </p:cNvSpPr>
          <p:nvPr>
            <p:ph type="body" sz="quarter" idx="15"/>
          </p:nvPr>
        </p:nvSpPr>
        <p:spPr/>
        <p:txBody>
          <a:bodyPr/>
          <a:lstStyle/>
          <a:p>
            <a:endParaRPr lang="en-US"/>
          </a:p>
        </p:txBody>
      </p:sp>
      <p:sp>
        <p:nvSpPr>
          <p:cNvPr id="4" name="Text Placeholder 3">
            <a:extLst>
              <a:ext uri="{FF2B5EF4-FFF2-40B4-BE49-F238E27FC236}">
                <a16:creationId xmlns:a16="http://schemas.microsoft.com/office/drawing/2014/main" id="{0C726506-95B5-D86C-9237-E2DE750EF622}"/>
              </a:ext>
            </a:extLst>
          </p:cNvPr>
          <p:cNvSpPr>
            <a:spLocks noGrp="1"/>
          </p:cNvSpPr>
          <p:nvPr>
            <p:ph type="body" sz="quarter" idx="16"/>
          </p:nvPr>
        </p:nvSpPr>
        <p:spPr/>
        <p:txBody>
          <a:bodyPr vert="horz" lIns="0" tIns="0" rIns="0" bIns="0" rtlCol="0" anchor="t">
            <a:normAutofit/>
          </a:bodyPr>
          <a:lstStyle/>
          <a:p>
            <a:pPr marL="0" marR="0">
              <a:lnSpc>
                <a:spcPct val="75000"/>
              </a:lnSpc>
              <a:spcBef>
                <a:spcPts val="600"/>
              </a:spcBef>
              <a:spcAft>
                <a:spcPts val="600"/>
              </a:spcAft>
            </a:pPr>
            <a:r>
              <a:rPr lang="en-US" sz="1100" b="1" kern="0" dirty="0">
                <a:solidFill>
                  <a:schemeClr val="accent2"/>
                </a:solidFill>
                <a:effectLst/>
                <a:ea typeface="MS Mincho" panose="02020609040205080304" pitchFamily="49" charset="-128"/>
              </a:rPr>
              <a:t>Reciprocity through Stewardship</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100" dirty="0">
                <a:solidFill>
                  <a:srgbClr val="404040"/>
                </a:solidFill>
                <a:effectLst/>
                <a:ea typeface="MS Mincho" panose="02020609040205080304" pitchFamily="49" charset="-128"/>
              </a:rPr>
              <a:t>Brainstorm activities that would invite the “public” community into the schoolyard to use and/or take care of this public space.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100" dirty="0">
                <a:solidFill>
                  <a:srgbClr val="404040"/>
                </a:solidFill>
                <a:effectLst/>
                <a:ea typeface="MS Mincho" panose="02020609040205080304" pitchFamily="49" charset="-128"/>
              </a:rPr>
              <a:t>Create a good habitat for the visiting pollinators or decomposers in the schoolyard by amending the soil, watering the flowers or pruning the plants.  </a:t>
            </a:r>
          </a:p>
          <a:p>
            <a:pPr marL="0" marR="0">
              <a:lnSpc>
                <a:spcPct val="75000"/>
              </a:lnSpc>
              <a:spcBef>
                <a:spcPts val="600"/>
              </a:spcBef>
              <a:spcAft>
                <a:spcPts val="600"/>
              </a:spcAft>
            </a:pPr>
            <a:r>
              <a:rPr lang="en-US" sz="1100" b="1" kern="0" dirty="0">
                <a:solidFill>
                  <a:schemeClr val="accent2"/>
                </a:solidFill>
                <a:effectLst/>
                <a:ea typeface="MS Mincho" panose="02020609040205080304" pitchFamily="49" charset="-128"/>
              </a:rPr>
              <a:t>Adaptations &amp; Extensions</a:t>
            </a:r>
          </a:p>
          <a:p>
            <a:pPr marL="285750" indent="-285750">
              <a:buFont typeface="Arial" panose="020B0604020202020204" pitchFamily="34" charset="0"/>
              <a:buChar char="•"/>
            </a:pPr>
            <a:r>
              <a:rPr lang="en-US" sz="1100" dirty="0">
                <a:solidFill>
                  <a:srgbClr val="404040"/>
                </a:solidFill>
                <a:effectLst/>
                <a:latin typeface="Arial"/>
                <a:ea typeface="MS Mincho"/>
                <a:cs typeface="Arial"/>
              </a:rPr>
              <a:t>In groups</a:t>
            </a:r>
            <a:r>
              <a:rPr lang="en-US" sz="1100" dirty="0">
                <a:solidFill>
                  <a:srgbClr val="404040"/>
                </a:solidFill>
                <a:latin typeface="Arial"/>
                <a:ea typeface="MS Mincho"/>
                <a:cs typeface="Arial"/>
              </a:rPr>
              <a:t> or individually</a:t>
            </a:r>
            <a:r>
              <a:rPr lang="en-US" sz="1100" dirty="0">
                <a:solidFill>
                  <a:srgbClr val="404040"/>
                </a:solidFill>
                <a:effectLst/>
                <a:latin typeface="Arial"/>
                <a:ea typeface="MS Mincho"/>
                <a:cs typeface="Arial"/>
              </a:rPr>
              <a:t>, </a:t>
            </a:r>
            <a:r>
              <a:rPr lang="en-US" sz="1100" dirty="0">
                <a:solidFill>
                  <a:srgbClr val="404040"/>
                </a:solidFill>
                <a:latin typeface="Arial"/>
                <a:ea typeface="MS Mincho"/>
                <a:cs typeface="Arial"/>
              </a:rPr>
              <a:t>have students create</a:t>
            </a:r>
            <a:r>
              <a:rPr lang="en-US" sz="1100" dirty="0">
                <a:solidFill>
                  <a:srgbClr val="404040"/>
                </a:solidFill>
                <a:effectLst/>
                <a:latin typeface="Arial"/>
                <a:ea typeface="MS Mincho"/>
                <a:cs typeface="Arial"/>
              </a:rPr>
              <a:t> maps of the playground through the lens of their choice: recreation, trees, clouds, sun, noise, </a:t>
            </a:r>
            <a:r>
              <a:rPr lang="en-US" sz="1100" dirty="0">
                <a:solidFill>
                  <a:srgbClr val="404040"/>
                </a:solidFill>
                <a:latin typeface="Arial"/>
                <a:ea typeface="MS Mincho"/>
                <a:cs typeface="Arial"/>
              </a:rPr>
              <a:t>etc</a:t>
            </a:r>
            <a:r>
              <a:rPr lang="en-US" sz="1100" dirty="0">
                <a:solidFill>
                  <a:srgbClr val="404040"/>
                </a:solidFill>
                <a:effectLst/>
                <a:latin typeface="Arial"/>
                <a:ea typeface="MS Mincho"/>
                <a:cs typeface="Arial"/>
              </a:rPr>
              <a:t>.  </a:t>
            </a:r>
            <a:endParaRPr lang="en-US" sz="1100" dirty="0">
              <a:latin typeface="Arial"/>
              <a:ea typeface="MS Mincho"/>
              <a:cs typeface="Arial"/>
            </a:endParaRPr>
          </a:p>
        </p:txBody>
      </p:sp>
      <p:sp>
        <p:nvSpPr>
          <p:cNvPr id="5" name="Slide Number Placeholder 4">
            <a:extLst>
              <a:ext uri="{FF2B5EF4-FFF2-40B4-BE49-F238E27FC236}">
                <a16:creationId xmlns:a16="http://schemas.microsoft.com/office/drawing/2014/main" id="{1DB75A63-BFE7-DB8E-10F8-DBA6A08D6B52}"/>
              </a:ext>
            </a:extLst>
          </p:cNvPr>
          <p:cNvSpPr>
            <a:spLocks noGrp="1"/>
          </p:cNvSpPr>
          <p:nvPr>
            <p:ph type="sldNum" sz="quarter" idx="12"/>
          </p:nvPr>
        </p:nvSpPr>
        <p:spPr/>
        <p:txBody>
          <a:bodyPr/>
          <a:lstStyle/>
          <a:p>
            <a:fld id="{F8A14A6B-79CD-4D51-AB75-792DD064775B}" type="slidenum">
              <a:rPr lang="en-US" smtClean="0"/>
              <a:pPr/>
              <a:t>2</a:t>
            </a:fld>
            <a:endParaRPr lang="en-US"/>
          </a:p>
        </p:txBody>
      </p:sp>
    </p:spTree>
    <p:extLst>
      <p:ext uri="{BB962C8B-B14F-4D97-AF65-F5344CB8AC3E}">
        <p14:creationId xmlns:p14="http://schemas.microsoft.com/office/powerpoint/2010/main" val="2833565380"/>
      </p:ext>
    </p:extLst>
  </p:cSld>
  <p:clrMapOvr>
    <a:masterClrMapping/>
  </p:clrMapOvr>
</p:sld>
</file>

<file path=ppt/theme/theme1.xml><?xml version="1.0" encoding="utf-8"?>
<a:theme xmlns:a="http://schemas.openxmlformats.org/drawingml/2006/main" name="Office Theme">
  <a:themeElements>
    <a:clrScheme name="TPL Branded Colors">
      <a:dk1>
        <a:sysClr val="windowText" lastClr="000000"/>
      </a:dk1>
      <a:lt1>
        <a:sysClr val="window" lastClr="FFFFFF"/>
      </a:lt1>
      <a:dk2>
        <a:srgbClr val="94C581"/>
      </a:dk2>
      <a:lt2>
        <a:srgbClr val="E0EEDA"/>
      </a:lt2>
      <a:accent1>
        <a:srgbClr val="362229"/>
      </a:accent1>
      <a:accent2>
        <a:srgbClr val="006837"/>
      </a:accent2>
      <a:accent3>
        <a:srgbClr val="39B54A"/>
      </a:accent3>
      <a:accent4>
        <a:srgbClr val="8CC63F"/>
      </a:accent4>
      <a:accent5>
        <a:srgbClr val="5DD8D8"/>
      </a:accent5>
      <a:accent6>
        <a:srgbClr val="F7931E"/>
      </a:accent6>
      <a:hlink>
        <a:srgbClr val="004625"/>
      </a:hlink>
      <a:folHlink>
        <a:srgbClr val="F7931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CBE95E1C8C4F7419D5864DACC0C55BC" ma:contentTypeVersion="15" ma:contentTypeDescription="Create a new document." ma:contentTypeScope="" ma:versionID="a0c254af01520da6711a22ebeb66d103">
  <xsd:schema xmlns:xsd="http://www.w3.org/2001/XMLSchema" xmlns:xs="http://www.w3.org/2001/XMLSchema" xmlns:p="http://schemas.microsoft.com/office/2006/metadata/properties" xmlns:ns2="c9ba0cac-9980-4acb-8eb2-83605de2202c" xmlns:ns3="19d76536-0d19-4659-8c0c-66a4eb7fe99e" targetNamespace="http://schemas.microsoft.com/office/2006/metadata/properties" ma:root="true" ma:fieldsID="780a34b6afa1b58598fd15675aa32e77" ns2:_="" ns3:_="">
    <xsd:import namespace="c9ba0cac-9980-4acb-8eb2-83605de2202c"/>
    <xsd:import namespace="19d76536-0d19-4659-8c0c-66a4eb7fe9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ba0cac-9980-4acb-8eb2-83605de220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2f2ac73-2b29-48b1-b7b7-6b232797cae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9d76536-0d19-4659-8c0c-66a4eb7fe99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9665efee-d85a-4de8-aa8c-4ce78cfe8571}" ma:internalName="TaxCatchAll" ma:showField="CatchAllData" ma:web="19d76536-0d19-4659-8c0c-66a4eb7fe9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9d76536-0d19-4659-8c0c-66a4eb7fe99e" xsi:nil="true"/>
    <lcf76f155ced4ddcb4097134ff3c332f xmlns="c9ba0cac-9980-4acb-8eb2-83605de2202c">
      <Terms xmlns="http://schemas.microsoft.com/office/infopath/2007/PartnerControls"/>
    </lcf76f155ced4ddcb4097134ff3c332f>
    <SharedWithUsers xmlns="19d76536-0d19-4659-8c0c-66a4eb7fe99e">
      <UserInfo>
        <DisplayName/>
        <AccountId xsi:nil="true"/>
        <AccountType/>
      </UserInfo>
    </SharedWithUsers>
  </documentManagement>
</p:properties>
</file>

<file path=customXml/itemProps1.xml><?xml version="1.0" encoding="utf-8"?>
<ds:datastoreItem xmlns:ds="http://schemas.openxmlformats.org/officeDocument/2006/customXml" ds:itemID="{092D111A-ECB6-4538-A554-957DE643D938}">
  <ds:schemaRefs>
    <ds:schemaRef ds:uri="http://schemas.microsoft.com/sharepoint/v3/contenttype/forms"/>
  </ds:schemaRefs>
</ds:datastoreItem>
</file>

<file path=customXml/itemProps2.xml><?xml version="1.0" encoding="utf-8"?>
<ds:datastoreItem xmlns:ds="http://schemas.openxmlformats.org/officeDocument/2006/customXml" ds:itemID="{A963C532-832B-4C27-8445-2B958473403E}"/>
</file>

<file path=customXml/itemProps3.xml><?xml version="1.0" encoding="utf-8"?>
<ds:datastoreItem xmlns:ds="http://schemas.openxmlformats.org/officeDocument/2006/customXml" ds:itemID="{EA5EF797-6591-494D-BAE2-B66016179571}">
  <ds:schemaRefs>
    <ds:schemaRef ds:uri="http://schemas.microsoft.com/office/2006/metadata/properties"/>
    <ds:schemaRef ds:uri="http://schemas.microsoft.com/office/infopath/2007/PartnerControls"/>
    <ds:schemaRef ds:uri="05a9baca-41fa-4758-b9de-6b7feb49e45c"/>
    <ds:schemaRef ds:uri="36df29ad-5196-4806-a272-11836836aa17"/>
  </ds:schemaRefs>
</ds:datastoreItem>
</file>

<file path=docProps/app.xml><?xml version="1.0" encoding="utf-8"?>
<Properties xmlns="http://schemas.openxmlformats.org/officeDocument/2006/extended-properties" xmlns:vt="http://schemas.openxmlformats.org/officeDocument/2006/docPropsVTypes">
  <Template>Office Theme</Template>
  <TotalTime>162</TotalTime>
  <Words>568</Words>
  <Application>Microsoft Office PowerPoint</Application>
  <PresentationFormat>Custom</PresentationFormat>
  <Paragraphs>35</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Whitesell</dc:creator>
  <cp:lastModifiedBy>Rachel Andrade</cp:lastModifiedBy>
  <cp:revision>69</cp:revision>
  <dcterms:created xsi:type="dcterms:W3CDTF">2022-01-06T21:32:17Z</dcterms:created>
  <dcterms:modified xsi:type="dcterms:W3CDTF">2024-09-28T01:00:04Z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0x010100CCBE95E1C8C4F7419D5864DACC0C55BC</vt:lpwstr>
  </property>
  <property fmtid="{D5CDD505-2E9C-101B-9397-08002B2CF9AE}" pid="3" name="MediaServiceImageTags">
    <vt:lpwstr/>
  </property>
  <property fmtid="{D5CDD505-2E9C-101B-9397-08002B2CF9AE}" pid="4" name="Order">
    <vt:r8>36456000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