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61" r:id="rId5"/>
    <p:sldId id="262" r:id="rId6"/>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837"/>
    <a:srgbClr val="CEE4C5"/>
    <a:srgbClr val="362229"/>
    <a:srgbClr val="39B54A"/>
    <a:srgbClr val="8CC6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46987B-6BF4-B84F-D26A-ED5ABBEDBD38}" v="22" dt="2024-09-27T17:30:58.1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030" autoAdjust="0"/>
    <p:restoredTop sz="94660"/>
  </p:normalViewPr>
  <p:slideViewPr>
    <p:cSldViewPr snapToGrid="0">
      <p:cViewPr>
        <p:scale>
          <a:sx n="116" d="100"/>
          <a:sy n="116" d="100"/>
        </p:scale>
        <p:origin x="776"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iffany Briery" userId="S::tiffany.briery@tpl.org::9bd382b9-a1d8-48ab-86fa-4633d064eefe" providerId="AD" clId="Web-{3746987B-6BF4-B84F-D26A-ED5ABBEDBD38}"/>
    <pc:docChg chg="modSld">
      <pc:chgData name="Tiffany Briery" userId="S::tiffany.briery@tpl.org::9bd382b9-a1d8-48ab-86fa-4633d064eefe" providerId="AD" clId="Web-{3746987B-6BF4-B84F-D26A-ED5ABBEDBD38}" dt="2024-09-27T17:30:58.138" v="18" actId="20577"/>
      <pc:docMkLst>
        <pc:docMk/>
      </pc:docMkLst>
      <pc:sldChg chg="modSp">
        <pc:chgData name="Tiffany Briery" userId="S::tiffany.briery@tpl.org::9bd382b9-a1d8-48ab-86fa-4633d064eefe" providerId="AD" clId="Web-{3746987B-6BF4-B84F-D26A-ED5ABBEDBD38}" dt="2024-09-27T17:30:58.138" v="18" actId="20577"/>
        <pc:sldMkLst>
          <pc:docMk/>
          <pc:sldMk cId="1994269870" sldId="261"/>
        </pc:sldMkLst>
        <pc:spChg chg="mod">
          <ac:chgData name="Tiffany Briery" userId="S::tiffany.briery@tpl.org::9bd382b9-a1d8-48ab-86fa-4633d064eefe" providerId="AD" clId="Web-{3746987B-6BF4-B84F-D26A-ED5ABBEDBD38}" dt="2024-09-27T17:30:58.138" v="18" actId="20577"/>
          <ac:spMkLst>
            <pc:docMk/>
            <pc:sldMk cId="1994269870" sldId="261"/>
            <ac:spMk id="4" creationId="{F86D3948-B51E-CBC0-47FA-875B7619861F}"/>
          </ac:spMkLst>
        </pc:spChg>
        <pc:spChg chg="mod">
          <ac:chgData name="Tiffany Briery" userId="S::tiffany.briery@tpl.org::9bd382b9-a1d8-48ab-86fa-4633d064eefe" providerId="AD" clId="Web-{3746987B-6BF4-B84F-D26A-ED5ABBEDBD38}" dt="2024-09-27T17:21:29.239" v="12" actId="20577"/>
          <ac:spMkLst>
            <pc:docMk/>
            <pc:sldMk cId="1994269870" sldId="261"/>
            <ac:spMk id="5" creationId="{7E94745B-CE07-2290-2A95-75E6195E4D89}"/>
          </ac:spMkLst>
        </pc:spChg>
      </pc:sldChg>
      <pc:sldChg chg="modSp">
        <pc:chgData name="Tiffany Briery" userId="S::tiffany.briery@tpl.org::9bd382b9-a1d8-48ab-86fa-4633d064eefe" providerId="AD" clId="Web-{3746987B-6BF4-B84F-D26A-ED5ABBEDBD38}" dt="2024-09-27T17:20:38.925" v="7" actId="20577"/>
        <pc:sldMkLst>
          <pc:docMk/>
          <pc:sldMk cId="2833565380" sldId="262"/>
        </pc:sldMkLst>
        <pc:spChg chg="mod">
          <ac:chgData name="Tiffany Briery" userId="S::tiffany.briery@tpl.org::9bd382b9-a1d8-48ab-86fa-4633d064eefe" providerId="AD" clId="Web-{3746987B-6BF4-B84F-D26A-ED5ABBEDBD38}" dt="2024-09-27T17:20:38.925" v="7" actId="20577"/>
          <ac:spMkLst>
            <pc:docMk/>
            <pc:sldMk cId="2833565380" sldId="262"/>
            <ac:spMk id="4" creationId="{0C726506-95B5-D86C-9237-E2DE750EF62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C981AE-DEFE-4F71-BAE0-878F59F56C0D}" type="datetimeFigureOut">
              <a:rPr lang="en-US" smtClean="0"/>
              <a:t>9/27/2024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98B37A-70FA-4A1D-A7B6-BDBD950AF7B9}" type="slidenum">
              <a:rPr lang="en-US" smtClean="0"/>
              <a:t>‹#›</a:t>
            </a:fld>
            <a:endParaRPr lang="en-US"/>
          </a:p>
        </p:txBody>
      </p:sp>
    </p:spTree>
    <p:extLst>
      <p:ext uri="{BB962C8B-B14F-4D97-AF65-F5344CB8AC3E}">
        <p14:creationId xmlns:p14="http://schemas.microsoft.com/office/powerpoint/2010/main" val="1350771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esson Plan">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6A5F8B87-2923-43A1-A16D-248EA00F8E73}"/>
              </a:ext>
            </a:extLst>
          </p:cNvPr>
          <p:cNvSpPr>
            <a:spLocks noGrp="1"/>
          </p:cNvSpPr>
          <p:nvPr>
            <p:ph type="body" sz="quarter" idx="13" hasCustomPrompt="1"/>
          </p:nvPr>
        </p:nvSpPr>
        <p:spPr>
          <a:xfrm>
            <a:off x="2976664" y="342282"/>
            <a:ext cx="4456011" cy="838820"/>
          </a:xfrm>
          <a:solidFill>
            <a:srgbClr val="CEE4C5"/>
          </a:solidFill>
        </p:spPr>
        <p:txBody>
          <a:bodyPr lIns="182880" tIns="91440" rIns="182880" bIns="91440">
            <a:normAutofit/>
          </a:bodyPr>
          <a:lstStyle>
            <a:lvl1pPr marL="0" indent="0">
              <a:lnSpc>
                <a:spcPct val="100000"/>
              </a:lnSpc>
              <a:buNone/>
              <a:defRPr sz="2400" b="1">
                <a:solidFill>
                  <a:schemeClr val="accent1"/>
                </a:solidFill>
              </a:defRPr>
            </a:lvl1pPr>
          </a:lstStyle>
          <a:p>
            <a:pPr lvl="0"/>
            <a:r>
              <a:rPr lang="en-US" dirty="0"/>
              <a:t>Click to add title text</a:t>
            </a:r>
          </a:p>
        </p:txBody>
      </p:sp>
      <p:sp>
        <p:nvSpPr>
          <p:cNvPr id="3" name="Text Placeholder 2">
            <a:extLst>
              <a:ext uri="{FF2B5EF4-FFF2-40B4-BE49-F238E27FC236}">
                <a16:creationId xmlns:a16="http://schemas.microsoft.com/office/drawing/2014/main" id="{987A37BE-D139-4719-9FF2-7A15ECAD1C78}"/>
              </a:ext>
            </a:extLst>
          </p:cNvPr>
          <p:cNvSpPr>
            <a:spLocks noGrp="1"/>
          </p:cNvSpPr>
          <p:nvPr>
            <p:ph type="body" sz="quarter" idx="15"/>
          </p:nvPr>
        </p:nvSpPr>
        <p:spPr>
          <a:xfrm>
            <a:off x="312129" y="1504372"/>
            <a:ext cx="2372705" cy="8088634"/>
          </a:xfrm>
          <a:noFill/>
        </p:spPr>
        <p:txBody>
          <a:bodyPr lIns="0" tIns="0" rIns="0" bIns="0">
            <a:normAutofit/>
          </a:bodyPr>
          <a:lstStyle>
            <a:lvl1pPr marL="0" indent="0">
              <a:buNone/>
              <a:defRPr sz="1400"/>
            </a:lvl1pPr>
          </a:lstStyle>
          <a:p>
            <a:pPr lvl="0"/>
            <a:r>
              <a:rPr lang="en-US" dirty="0"/>
              <a:t>Click to edit Master text styles</a:t>
            </a:r>
          </a:p>
        </p:txBody>
      </p:sp>
      <p:sp>
        <p:nvSpPr>
          <p:cNvPr id="5" name="Text Placeholder 4">
            <a:extLst>
              <a:ext uri="{FF2B5EF4-FFF2-40B4-BE49-F238E27FC236}">
                <a16:creationId xmlns:a16="http://schemas.microsoft.com/office/drawing/2014/main" id="{11DDEA96-5105-46F4-9968-C82CE0D07135}"/>
              </a:ext>
            </a:extLst>
          </p:cNvPr>
          <p:cNvSpPr>
            <a:spLocks noGrp="1"/>
          </p:cNvSpPr>
          <p:nvPr>
            <p:ph type="body" sz="quarter" idx="16"/>
          </p:nvPr>
        </p:nvSpPr>
        <p:spPr>
          <a:xfrm>
            <a:off x="2976664" y="1501321"/>
            <a:ext cx="4456011" cy="8091685"/>
          </a:xfrm>
        </p:spPr>
        <p:txBody>
          <a:bodyPr lIns="0" tIns="0" rIns="0" bIns="0">
            <a:normAutofit/>
          </a:bodyPr>
          <a:lstStyle>
            <a:lvl1pPr marL="0" indent="0">
              <a:buNone/>
              <a:defRPr sz="1400"/>
            </a:lvl1pPr>
          </a:lstStyle>
          <a:p>
            <a:pPr lvl="0"/>
            <a:r>
              <a:rPr lang="en-US" dirty="0"/>
              <a:t>Click to edit Master text</a:t>
            </a:r>
          </a:p>
        </p:txBody>
      </p:sp>
      <p:pic>
        <p:nvPicPr>
          <p:cNvPr id="12" name="Picture 11">
            <a:extLst>
              <a:ext uri="{FF2B5EF4-FFF2-40B4-BE49-F238E27FC236}">
                <a16:creationId xmlns:a16="http://schemas.microsoft.com/office/drawing/2014/main" id="{501CED49-BE12-45CD-AABB-768E0DEBCB8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979898" y="9777380"/>
            <a:ext cx="2072553" cy="122494"/>
          </a:xfrm>
          <a:prstGeom prst="rect">
            <a:avLst/>
          </a:prstGeom>
        </p:spPr>
      </p:pic>
      <p:sp>
        <p:nvSpPr>
          <p:cNvPr id="2" name="Rectangle 1">
            <a:extLst>
              <a:ext uri="{FF2B5EF4-FFF2-40B4-BE49-F238E27FC236}">
                <a16:creationId xmlns:a16="http://schemas.microsoft.com/office/drawing/2014/main" id="{9E05BC49-C0B0-31AD-9499-367BBAB66164}"/>
              </a:ext>
            </a:extLst>
          </p:cNvPr>
          <p:cNvSpPr/>
          <p:nvPr userDrawn="1"/>
        </p:nvSpPr>
        <p:spPr>
          <a:xfrm>
            <a:off x="312128" y="1269694"/>
            <a:ext cx="2372706" cy="109132"/>
          </a:xfrm>
          <a:prstGeom prst="rect">
            <a:avLst/>
          </a:prstGeom>
          <a:solidFill>
            <a:srgbClr val="CEE4C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6A703ACF-035A-5D3E-D510-0BD04E0D93E2}"/>
              </a:ext>
            </a:extLst>
          </p:cNvPr>
          <p:cNvCxnSpPr>
            <a:cxnSpLocks/>
          </p:cNvCxnSpPr>
          <p:nvPr userDrawn="1"/>
        </p:nvCxnSpPr>
        <p:spPr>
          <a:xfrm>
            <a:off x="2830749" y="342282"/>
            <a:ext cx="0" cy="9250724"/>
          </a:xfrm>
          <a:prstGeom prst="line">
            <a:avLst/>
          </a:prstGeom>
          <a:ln>
            <a:solidFill>
              <a:srgbClr val="362229"/>
            </a:solidFill>
            <a:prstDash val="dash"/>
          </a:ln>
        </p:spPr>
        <p:style>
          <a:lnRef idx="1">
            <a:schemeClr val="accent1"/>
          </a:lnRef>
          <a:fillRef idx="0">
            <a:schemeClr val="accent1"/>
          </a:fillRef>
          <a:effectRef idx="0">
            <a:schemeClr val="accent1"/>
          </a:effectRef>
          <a:fontRef idx="minor">
            <a:schemeClr val="tx1"/>
          </a:fontRef>
        </p:style>
      </p:cxnSp>
      <p:sp>
        <p:nvSpPr>
          <p:cNvPr id="4" name="Slide Number Placeholder 5">
            <a:extLst>
              <a:ext uri="{FF2B5EF4-FFF2-40B4-BE49-F238E27FC236}">
                <a16:creationId xmlns:a16="http://schemas.microsoft.com/office/drawing/2014/main" id="{18AB1370-572F-1E49-E1C3-BBDEA2A19AC0}"/>
              </a:ext>
            </a:extLst>
          </p:cNvPr>
          <p:cNvSpPr>
            <a:spLocks noGrp="1"/>
          </p:cNvSpPr>
          <p:nvPr>
            <p:ph type="sldNum" sz="quarter" idx="12"/>
          </p:nvPr>
        </p:nvSpPr>
        <p:spPr>
          <a:xfrm>
            <a:off x="7052451" y="9730662"/>
            <a:ext cx="380223" cy="215931"/>
          </a:xfrm>
          <a:prstGeom prst="rect">
            <a:avLst/>
          </a:prstGeom>
        </p:spPr>
        <p:txBody>
          <a:bodyPr/>
          <a:lstStyle>
            <a:lvl1pPr algn="r">
              <a:defRPr sz="900">
                <a:latin typeface="Arial" panose="020B0604020202020204" pitchFamily="34" charset="0"/>
                <a:cs typeface="Arial" panose="020B0604020202020204" pitchFamily="34" charset="0"/>
              </a:defRPr>
            </a:lvl1pPr>
          </a:lstStyle>
          <a:p>
            <a:fld id="{F8A14A6B-79CD-4D51-AB75-792DD064775B}" type="slidenum">
              <a:rPr lang="en-US" smtClean="0"/>
              <a:pPr/>
              <a:t>‹#›</a:t>
            </a:fld>
            <a:endParaRPr lang="en-US"/>
          </a:p>
        </p:txBody>
      </p:sp>
      <p:pic>
        <p:nvPicPr>
          <p:cNvPr id="10" name="Picture 9" descr="A black background with white text&#10;&#10;Description automatically generated">
            <a:extLst>
              <a:ext uri="{FF2B5EF4-FFF2-40B4-BE49-F238E27FC236}">
                <a16:creationId xmlns:a16="http://schemas.microsoft.com/office/drawing/2014/main" id="{E8E000E8-8E53-99EC-88C8-63A3F7D4978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12128" y="417190"/>
            <a:ext cx="2053515" cy="691551"/>
          </a:xfrm>
          <a:prstGeom prst="rect">
            <a:avLst/>
          </a:prstGeom>
        </p:spPr>
      </p:pic>
    </p:spTree>
    <p:extLst>
      <p:ext uri="{BB962C8B-B14F-4D97-AF65-F5344CB8AC3E}">
        <p14:creationId xmlns:p14="http://schemas.microsoft.com/office/powerpoint/2010/main" val="462819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06F216A4-B6B0-4487-8628-BC1D926B7FF1}"/>
              </a:ext>
            </a:extLst>
          </p:cNvPr>
          <p:cNvSpPr>
            <a:spLocks noGrp="1"/>
          </p:cNvSpPr>
          <p:nvPr>
            <p:ph type="sldNum" sz="quarter" idx="12"/>
          </p:nvPr>
        </p:nvSpPr>
        <p:spPr>
          <a:xfrm>
            <a:off x="6965005" y="9730662"/>
            <a:ext cx="467670" cy="191551"/>
          </a:xfrm>
          <a:prstGeom prst="rect">
            <a:avLst/>
          </a:prstGeom>
        </p:spPr>
        <p:txBody>
          <a:bodyPr/>
          <a:lstStyle>
            <a:lvl1pPr algn="r">
              <a:defRPr sz="900">
                <a:latin typeface="Arial" panose="020B0604020202020204" pitchFamily="34" charset="0"/>
                <a:cs typeface="Arial" panose="020B0604020202020204" pitchFamily="34" charset="0"/>
              </a:defRPr>
            </a:lvl1pPr>
          </a:lstStyle>
          <a:p>
            <a:fld id="{F8A14A6B-79CD-4D51-AB75-792DD064775B}" type="slidenum">
              <a:rPr lang="en-US" smtClean="0"/>
              <a:pPr/>
              <a:t>‹#›</a:t>
            </a:fld>
            <a:endParaRPr lang="en-US"/>
          </a:p>
        </p:txBody>
      </p:sp>
    </p:spTree>
    <p:extLst>
      <p:ext uri="{BB962C8B-B14F-4D97-AF65-F5344CB8AC3E}">
        <p14:creationId xmlns:p14="http://schemas.microsoft.com/office/powerpoint/2010/main" val="28306352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90431613"/>
      </p:ext>
    </p:extLst>
  </p:cSld>
  <p:clrMap bg1="lt1" tx1="dk1" bg2="lt2" tx2="dk2" accent1="accent1" accent2="accent2" accent3="accent3" accent4="accent4" accent5="accent5" accent6="accent6" hlink="hlink" folHlink="folHlink"/>
  <p:sldLayoutIdLst>
    <p:sldLayoutId id="2147483661" r:id="rId1"/>
    <p:sldLayoutId id="2147483663" r:id="rId2"/>
  </p:sldLayoutIdLst>
  <p:hf hdr="0" ftr="0" dt="0"/>
  <p:txStyles>
    <p:titleStyle>
      <a:lvl1pPr algn="l" defTabSz="777240" rtl="0" eaLnBrk="1" latinLnBrk="0" hangingPunct="1">
        <a:lnSpc>
          <a:spcPct val="90000"/>
        </a:lnSpc>
        <a:spcBef>
          <a:spcPct val="0"/>
        </a:spcBef>
        <a:buNone/>
        <a:defRPr sz="3740" kern="1200">
          <a:solidFill>
            <a:schemeClr val="tx1"/>
          </a:solidFill>
          <a:latin typeface="Arial" panose="020B0604020202020204" pitchFamily="34" charset="0"/>
          <a:ea typeface="+mj-ea"/>
          <a:cs typeface="Arial" panose="020B0604020202020204" pitchFamily="34" charset="0"/>
        </a:defRPr>
      </a:lvl1pPr>
    </p:titleStyle>
    <p:bodyStyle>
      <a:lvl1pPr marL="194310" indent="-194310" algn="l" defTabSz="777240" rtl="0" eaLnBrk="1" latinLnBrk="0" hangingPunct="1">
        <a:lnSpc>
          <a:spcPct val="90000"/>
        </a:lnSpc>
        <a:spcBef>
          <a:spcPts val="850"/>
        </a:spcBef>
        <a:buClr>
          <a:schemeClr val="accent2"/>
        </a:buClr>
        <a:buFont typeface="Arial" panose="020B0604020202020204" pitchFamily="34" charset="0"/>
        <a:buChar char="•"/>
        <a:defRPr sz="2380" kern="1200">
          <a:solidFill>
            <a:schemeClr val="tx1"/>
          </a:solidFill>
          <a:latin typeface="Arial" panose="020B0604020202020204" pitchFamily="34" charset="0"/>
          <a:ea typeface="+mn-ea"/>
          <a:cs typeface="Arial" panose="020B0604020202020204" pitchFamily="34" charset="0"/>
        </a:defRPr>
      </a:lvl1pPr>
      <a:lvl2pPr marL="582930" indent="-194310" algn="l" defTabSz="777240" rtl="0" eaLnBrk="1" latinLnBrk="0" hangingPunct="1">
        <a:lnSpc>
          <a:spcPct val="90000"/>
        </a:lnSpc>
        <a:spcBef>
          <a:spcPts val="425"/>
        </a:spcBef>
        <a:buClr>
          <a:schemeClr val="accent2"/>
        </a:buClr>
        <a:buFont typeface="Arial" panose="020B0604020202020204" pitchFamily="34" charset="0"/>
        <a:buChar char="•"/>
        <a:defRPr sz="2040" kern="1200">
          <a:solidFill>
            <a:schemeClr val="tx1"/>
          </a:solidFill>
          <a:latin typeface="Arial" panose="020B0604020202020204" pitchFamily="34" charset="0"/>
          <a:ea typeface="+mn-ea"/>
          <a:cs typeface="Arial" panose="020B0604020202020204" pitchFamily="34" charset="0"/>
        </a:defRPr>
      </a:lvl2pPr>
      <a:lvl3pPr marL="971550" indent="-194310" algn="l" defTabSz="777240" rtl="0" eaLnBrk="1" latinLnBrk="0" hangingPunct="1">
        <a:lnSpc>
          <a:spcPct val="90000"/>
        </a:lnSpc>
        <a:spcBef>
          <a:spcPts val="425"/>
        </a:spcBef>
        <a:buClr>
          <a:schemeClr val="accent2"/>
        </a:buClr>
        <a:buFont typeface="Arial" panose="020B0604020202020204" pitchFamily="34" charset="0"/>
        <a:buChar char="•"/>
        <a:defRPr sz="1700" kern="1200">
          <a:solidFill>
            <a:schemeClr val="tx1"/>
          </a:solidFill>
          <a:latin typeface="Arial" panose="020B0604020202020204" pitchFamily="34" charset="0"/>
          <a:ea typeface="+mn-ea"/>
          <a:cs typeface="Arial" panose="020B0604020202020204" pitchFamily="34" charset="0"/>
        </a:defRPr>
      </a:lvl3pPr>
      <a:lvl4pPr marL="1360170" indent="-194310" algn="l" defTabSz="777240" rtl="0" eaLnBrk="1" latinLnBrk="0" hangingPunct="1">
        <a:lnSpc>
          <a:spcPct val="90000"/>
        </a:lnSpc>
        <a:spcBef>
          <a:spcPts val="425"/>
        </a:spcBef>
        <a:buClr>
          <a:schemeClr val="accent2"/>
        </a:buClr>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4pPr>
      <a:lvl5pPr marL="1748790" indent="-194310" algn="l" defTabSz="777240" rtl="0" eaLnBrk="1" latinLnBrk="0" hangingPunct="1">
        <a:lnSpc>
          <a:spcPct val="90000"/>
        </a:lnSpc>
        <a:spcBef>
          <a:spcPts val="425"/>
        </a:spcBef>
        <a:buClr>
          <a:schemeClr val="accent2"/>
        </a:buClr>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nycstandswithstandingrock.wordpress.com/standingrocksyllabus/" TargetMode="External"/><Relationship Id="rId13" Type="http://schemas.openxmlformats.org/officeDocument/2006/relationships/hyperlink" Target="https://nycplaygroundsprogram.org/2021/02/09/the-great-green-igloo-build/" TargetMode="External"/><Relationship Id="rId3" Type="http://schemas.openxmlformats.org/officeDocument/2006/relationships/hyperlink" Target="https://www.talk-lenape.org/detail?id=9740" TargetMode="External"/><Relationship Id="rId7" Type="http://schemas.openxmlformats.org/officeDocument/2006/relationships/hyperlink" Target="https://www.talk-lenape.org/results?query=wigwam" TargetMode="External"/><Relationship Id="rId12" Type="http://schemas.openxmlformats.org/officeDocument/2006/relationships/hyperlink" Target="https://nycplaygroundsprogram.org/2024/07/11/by-the-numbers-a-schoolyard-game/" TargetMode="External"/><Relationship Id="rId2" Type="http://schemas.openxmlformats.org/officeDocument/2006/relationships/hyperlink" Target="https://www.talk-lenape.org/results?query=dirty+water" TargetMode="External"/><Relationship Id="rId1" Type="http://schemas.openxmlformats.org/officeDocument/2006/relationships/slideLayout" Target="../slideLayouts/slideLayout1.xml"/><Relationship Id="rId6" Type="http://schemas.openxmlformats.org/officeDocument/2006/relationships/hyperlink" Target="https://www.talk-lenape.org/results?query=long+house" TargetMode="External"/><Relationship Id="rId11" Type="http://schemas.openxmlformats.org/officeDocument/2006/relationships/hyperlink" Target="https://nycplaygroundsprogram.org/2016/01/15/urban-watersheds/" TargetMode="External"/><Relationship Id="rId5" Type="http://schemas.openxmlformats.org/officeDocument/2006/relationships/hyperlink" Target="https://www.talk-lenape.org/detail?id=9625" TargetMode="External"/><Relationship Id="rId10" Type="http://schemas.openxmlformats.org/officeDocument/2006/relationships/hyperlink" Target="https://americanindian.si.edu/environment/akwesasne/GetStarted.cshtml" TargetMode="External"/><Relationship Id="rId4" Type="http://schemas.openxmlformats.org/officeDocument/2006/relationships/hyperlink" Target="https://www.talk-lenape.org/detail?id=2527" TargetMode="External"/><Relationship Id="rId9" Type="http://schemas.openxmlformats.org/officeDocument/2006/relationships/hyperlink" Target="https://www.earthguardians.org/indigenous-youth-leadership-initiative" TargetMode="External"/><Relationship Id="rId14"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hyperlink" Target="https://longislandsoundstudy.net/get-involved/educational-resources/sound-stewards/" TargetMode="External"/><Relationship Id="rId3" Type="http://schemas.openxmlformats.org/officeDocument/2006/relationships/hyperlink" Target="https://welikia.org/download/curriculum/" TargetMode="External"/><Relationship Id="rId7" Type="http://schemas.openxmlformats.org/officeDocument/2006/relationships/hyperlink" Target="https://www.nycwatershed.org/fieldtrips" TargetMode="External"/><Relationship Id="rId2" Type="http://schemas.openxmlformats.org/officeDocument/2006/relationships/hyperlink" Target="https://www.nyc.gov/assets/dep/downloads/pdf/environment/education/nyc-dep-education-curriculum-guide.pdf" TargetMode="External"/><Relationship Id="rId1" Type="http://schemas.openxmlformats.org/officeDocument/2006/relationships/slideLayout" Target="../slideLayouts/slideLayout1.xml"/><Relationship Id="rId6" Type="http://schemas.openxmlformats.org/officeDocument/2006/relationships/hyperlink" Target="https://www.nyc.gov/site/dep/environment/visitor-center-at-newtown-creek.page" TargetMode="External"/><Relationship Id="rId5" Type="http://schemas.openxmlformats.org/officeDocument/2006/relationships/hyperlink" Target="https://nycplaygroundsprogram.org/2016/01/15/urban-watersheds/" TargetMode="External"/><Relationship Id="rId4" Type="http://schemas.openxmlformats.org/officeDocument/2006/relationships/hyperlink" Target="https://nycplaygroundsprogram.org/2024/07/11/by-the-numbers-a-schoolyard-game/" TargetMode="External"/><Relationship Id="rId9" Type="http://schemas.openxmlformats.org/officeDocument/2006/relationships/hyperlink" Target="https://nycplaygroundsprogram.org/2016/02/01/cusp-ma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D8EDF5-D086-B2C3-BEA6-31F07BFE38F8}"/>
              </a:ext>
            </a:extLst>
          </p:cNvPr>
          <p:cNvSpPr>
            <a:spLocks noGrp="1"/>
          </p:cNvSpPr>
          <p:nvPr>
            <p:ph type="sldNum" sz="quarter" idx="12"/>
          </p:nvPr>
        </p:nvSpPr>
        <p:spPr/>
        <p:txBody>
          <a:bodyPr/>
          <a:lstStyle/>
          <a:p>
            <a:fld id="{F8A14A6B-79CD-4D51-AB75-792DD064775B}" type="slidenum">
              <a:rPr lang="en-US" smtClean="0"/>
              <a:pPr/>
              <a:t>1</a:t>
            </a:fld>
            <a:endParaRPr lang="en-US"/>
          </a:p>
        </p:txBody>
      </p:sp>
      <p:sp>
        <p:nvSpPr>
          <p:cNvPr id="3" name="Text Placeholder 8">
            <a:extLst>
              <a:ext uri="{FF2B5EF4-FFF2-40B4-BE49-F238E27FC236}">
                <a16:creationId xmlns:a16="http://schemas.microsoft.com/office/drawing/2014/main" id="{0AEB3768-2B5C-F63E-4B67-36875A08590B}"/>
              </a:ext>
            </a:extLst>
          </p:cNvPr>
          <p:cNvSpPr txBox="1">
            <a:spLocks/>
          </p:cNvSpPr>
          <p:nvPr/>
        </p:nvSpPr>
        <p:spPr>
          <a:xfrm>
            <a:off x="2976664" y="342282"/>
            <a:ext cx="4456011" cy="838820"/>
          </a:xfrm>
          <a:prstGeom prst="rect">
            <a:avLst/>
          </a:prstGeom>
          <a:solidFill>
            <a:srgbClr val="CEE4C5"/>
          </a:solidFill>
        </p:spPr>
        <p:txBody>
          <a:bodyPr lIns="182880" tIns="91440" rIns="182880" bIns="91440">
            <a:normAutofit fontScale="77500" lnSpcReduction="20000"/>
          </a:bodyPr>
          <a:lstStyle>
            <a:lvl1pPr marL="0" indent="0" algn="l" defTabSz="777240" rtl="0" eaLnBrk="1" latinLnBrk="0" hangingPunct="1">
              <a:lnSpc>
                <a:spcPct val="100000"/>
              </a:lnSpc>
              <a:spcBef>
                <a:spcPts val="850"/>
              </a:spcBef>
              <a:buFont typeface="Arial" panose="020B0604020202020204" pitchFamily="34" charset="0"/>
              <a:buNone/>
              <a:defRPr sz="2400" b="1" kern="1200">
                <a:solidFill>
                  <a:schemeClr val="accent1"/>
                </a:solidFill>
                <a:latin typeface="Arial" panose="020B0604020202020204" pitchFamily="34" charset="0"/>
                <a:ea typeface="+mn-ea"/>
                <a:cs typeface="Arial" panose="020B0604020202020204" pitchFamily="34" charset="0"/>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Arial" panose="020B0604020202020204" pitchFamily="34" charset="0"/>
                <a:ea typeface="+mn-ea"/>
                <a:cs typeface="Arial" panose="020B0604020202020204" pitchFamily="34" charset="0"/>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Arial" panose="020B0604020202020204" pitchFamily="34" charset="0"/>
                <a:ea typeface="+mn-ea"/>
                <a:cs typeface="Arial" panose="020B0604020202020204" pitchFamily="34" charset="0"/>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sz="3500" dirty="0"/>
              <a:t>​Let it Rain (&amp; Snow)!</a:t>
            </a:r>
          </a:p>
          <a:p>
            <a:r>
              <a:rPr lang="en-US" sz="1900" b="0" dirty="0">
                <a:solidFill>
                  <a:schemeClr val="accent2"/>
                </a:solidFill>
              </a:rPr>
              <a:t>Grades K-8</a:t>
            </a:r>
          </a:p>
        </p:txBody>
      </p:sp>
      <p:sp>
        <p:nvSpPr>
          <p:cNvPr id="4" name="Text Placeholder 2">
            <a:extLst>
              <a:ext uri="{FF2B5EF4-FFF2-40B4-BE49-F238E27FC236}">
                <a16:creationId xmlns:a16="http://schemas.microsoft.com/office/drawing/2014/main" id="{F86D3948-B51E-CBC0-47FA-875B7619861F}"/>
              </a:ext>
            </a:extLst>
          </p:cNvPr>
          <p:cNvSpPr txBox="1">
            <a:spLocks/>
          </p:cNvSpPr>
          <p:nvPr/>
        </p:nvSpPr>
        <p:spPr>
          <a:xfrm>
            <a:off x="339725" y="1501321"/>
            <a:ext cx="2372705" cy="8088634"/>
          </a:xfrm>
          <a:prstGeom prst="rect">
            <a:avLst/>
          </a:prstGeom>
          <a:noFill/>
        </p:spPr>
        <p:txBody>
          <a:bodyPr lIns="0" tIns="0" rIns="0" bIns="0" anchor="t">
            <a:normAutofit/>
          </a:bodyPr>
          <a:lstStyle>
            <a:lvl1pPr marL="0" indent="0" algn="l" defTabSz="777240" rtl="0" eaLnBrk="1" latinLnBrk="0" hangingPunct="1">
              <a:lnSpc>
                <a:spcPct val="90000"/>
              </a:lnSpc>
              <a:spcBef>
                <a:spcPts val="85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Arial" panose="020B0604020202020204" pitchFamily="34" charset="0"/>
                <a:ea typeface="+mn-ea"/>
                <a:cs typeface="Arial" panose="020B0604020202020204" pitchFamily="34" charset="0"/>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Arial" panose="020B0604020202020204" pitchFamily="34" charset="0"/>
                <a:ea typeface="+mn-ea"/>
                <a:cs typeface="Arial" panose="020B0604020202020204" pitchFamily="34" charset="0"/>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nSpc>
                <a:spcPct val="100000"/>
              </a:lnSpc>
              <a:spcBef>
                <a:spcPts val="600"/>
              </a:spcBef>
              <a:defRPr sz="1400"/>
            </a:pPr>
            <a:r>
              <a:rPr lang="en-US" sz="1600" b="1" dirty="0">
                <a:solidFill>
                  <a:srgbClr val="006837"/>
                </a:solidFill>
              </a:rPr>
              <a:t>Materials</a:t>
            </a:r>
          </a:p>
          <a:p>
            <a:pPr marL="285750" indent="-285750">
              <a:lnSpc>
                <a:spcPct val="100000"/>
              </a:lnSpc>
              <a:spcBef>
                <a:spcPts val="600"/>
              </a:spcBef>
              <a:buFont typeface="Arial" panose="020B0604020202020204" pitchFamily="34" charset="0"/>
              <a:buChar char="•"/>
              <a:defRPr sz="1400"/>
            </a:pPr>
            <a:r>
              <a:rPr lang="en-US" dirty="0">
                <a:latin typeface="Arial"/>
                <a:cs typeface="Arial"/>
              </a:rPr>
              <a:t>Maps and print outs of </a:t>
            </a:r>
            <a:r>
              <a:rPr lang="en-US" dirty="0" err="1">
                <a:latin typeface="Arial"/>
                <a:cs typeface="Arial"/>
              </a:rPr>
              <a:t>Mannahatta</a:t>
            </a:r>
            <a:r>
              <a:rPr lang="en-US" dirty="0">
                <a:latin typeface="Arial"/>
                <a:cs typeface="Arial"/>
              </a:rPr>
              <a:t> and modern-day Manhattan (</a:t>
            </a:r>
            <a:r>
              <a:rPr lang="en-US" u="sng" dirty="0">
                <a:latin typeface="Arial"/>
                <a:cs typeface="Arial"/>
              </a:rPr>
              <a:t>Welekia Project</a:t>
            </a:r>
            <a:r>
              <a:rPr lang="en-US" dirty="0">
                <a:latin typeface="Arial"/>
                <a:cs typeface="Arial"/>
              </a:rPr>
              <a:t>) </a:t>
            </a:r>
          </a:p>
          <a:p>
            <a:pPr marL="285750" indent="-285750">
              <a:lnSpc>
                <a:spcPct val="100000"/>
              </a:lnSpc>
              <a:spcBef>
                <a:spcPts val="600"/>
              </a:spcBef>
              <a:buFont typeface="Arial" panose="020B0604020202020204" pitchFamily="34" charset="0"/>
              <a:buChar char="•"/>
              <a:defRPr sz="1400"/>
            </a:pPr>
            <a:r>
              <a:rPr lang="en-US" dirty="0">
                <a:latin typeface="Arial"/>
                <a:cs typeface="Arial"/>
              </a:rPr>
              <a:t>Numbers in the </a:t>
            </a:r>
            <a:r>
              <a:rPr lang="en-US">
                <a:latin typeface="Arial"/>
                <a:cs typeface="Arial"/>
              </a:rPr>
              <a:t>Schoolyard + tape for </a:t>
            </a:r>
            <a:r>
              <a:rPr lang="en-US" dirty="0">
                <a:latin typeface="Arial"/>
                <a:cs typeface="Arial"/>
              </a:rPr>
              <a:t>hanging up </a:t>
            </a:r>
          </a:p>
          <a:p>
            <a:pPr marL="285750" indent="-285750">
              <a:lnSpc>
                <a:spcPct val="100000"/>
              </a:lnSpc>
              <a:spcBef>
                <a:spcPts val="600"/>
              </a:spcBef>
              <a:buFont typeface="Arial" panose="020B0604020202020204" pitchFamily="34" charset="0"/>
              <a:buChar char="•"/>
              <a:defRPr sz="1400"/>
            </a:pPr>
            <a:r>
              <a:rPr lang="en-US" dirty="0">
                <a:latin typeface="Arial"/>
                <a:cs typeface="Arial"/>
              </a:rPr>
              <a:t>Optional Book: </a:t>
            </a:r>
            <a:r>
              <a:rPr lang="en-US" u="sng" dirty="0">
                <a:latin typeface="Arial"/>
                <a:cs typeface="Arial"/>
              </a:rPr>
              <a:t>Manhattan: Mapping the Story of an Island</a:t>
            </a:r>
            <a:r>
              <a:rPr lang="en-US" dirty="0">
                <a:latin typeface="Arial"/>
                <a:cs typeface="Arial"/>
              </a:rPr>
              <a:t> by Jennifer Thermes </a:t>
            </a:r>
          </a:p>
          <a:p>
            <a:pPr>
              <a:lnSpc>
                <a:spcPct val="100000"/>
              </a:lnSpc>
              <a:spcBef>
                <a:spcPts val="600"/>
              </a:spcBef>
              <a:defRPr sz="1400"/>
            </a:pPr>
            <a:r>
              <a:rPr lang="en-US" sz="1600" b="1" dirty="0">
                <a:solidFill>
                  <a:srgbClr val="006837"/>
                </a:solidFill>
              </a:rPr>
              <a:t>Lenape Vocabulary</a:t>
            </a:r>
          </a:p>
          <a:p>
            <a:pPr algn="l" rtl="0" fontAlgn="base"/>
            <a:r>
              <a:rPr lang="en-US" b="0" i="0" dirty="0">
                <a:solidFill>
                  <a:srgbClr val="404040"/>
                </a:solidFill>
                <a:effectLst/>
              </a:rPr>
              <a:t>dirty water - </a:t>
            </a:r>
            <a:r>
              <a:rPr lang="en-US" b="0" i="0" u="sng" strike="noStrike" dirty="0">
                <a:solidFill>
                  <a:srgbClr val="524A82"/>
                </a:solidFill>
                <a:effectLst/>
                <a:hlinkClick r:id="rId2"/>
              </a:rPr>
              <a:t>niskpèkàt</a:t>
            </a:r>
            <a:r>
              <a:rPr lang="en-US" b="0" i="0" dirty="0">
                <a:solidFill>
                  <a:srgbClr val="404040"/>
                </a:solidFill>
                <a:effectLst/>
              </a:rPr>
              <a:t> </a:t>
            </a:r>
          </a:p>
          <a:p>
            <a:pPr algn="l" rtl="0" fontAlgn="base"/>
            <a:r>
              <a:rPr lang="en-US" dirty="0">
                <a:solidFill>
                  <a:srgbClr val="404040"/>
                </a:solidFill>
                <a:latin typeface="Arial"/>
                <a:cs typeface="Arial"/>
              </a:rPr>
              <a:t>rainwater</a:t>
            </a:r>
            <a:r>
              <a:rPr lang="en-US" b="0" i="0" dirty="0">
                <a:solidFill>
                  <a:srgbClr val="404040"/>
                </a:solidFill>
                <a:effectLst/>
                <a:latin typeface="Arial"/>
                <a:cs typeface="Arial"/>
              </a:rPr>
              <a:t> - </a:t>
            </a:r>
            <a:r>
              <a:rPr lang="en-US" b="0" i="0" u="sng" strike="noStrike" dirty="0">
                <a:solidFill>
                  <a:srgbClr val="524A82"/>
                </a:solidFill>
                <a:effectLst/>
                <a:latin typeface="Arial"/>
                <a:cs typeface="Arial"/>
                <a:hlinkClick r:id="rId3"/>
              </a:rPr>
              <a:t>sukëlàntpi</a:t>
            </a:r>
            <a:r>
              <a:rPr lang="en-US" b="0" i="0" dirty="0">
                <a:solidFill>
                  <a:srgbClr val="404040"/>
                </a:solidFill>
                <a:effectLst/>
                <a:latin typeface="Arial"/>
                <a:cs typeface="Arial"/>
              </a:rPr>
              <a:t> </a:t>
            </a:r>
          </a:p>
          <a:p>
            <a:pPr algn="l" rtl="0" fontAlgn="base"/>
            <a:r>
              <a:rPr lang="en-US" b="0" i="0" dirty="0">
                <a:solidFill>
                  <a:srgbClr val="404040"/>
                </a:solidFill>
                <a:effectLst/>
              </a:rPr>
              <a:t>ocean/sea - </a:t>
            </a:r>
            <a:r>
              <a:rPr lang="en-US" b="0" i="0" u="sng" strike="noStrike" dirty="0">
                <a:solidFill>
                  <a:srgbClr val="524A82"/>
                </a:solidFill>
                <a:effectLst/>
                <a:hlinkClick r:id="rId4"/>
              </a:rPr>
              <a:t>kitahikàn</a:t>
            </a:r>
            <a:r>
              <a:rPr lang="en-US" b="0" i="0" dirty="0">
                <a:solidFill>
                  <a:srgbClr val="404040"/>
                </a:solidFill>
                <a:effectLst/>
              </a:rPr>
              <a:t> </a:t>
            </a:r>
          </a:p>
          <a:p>
            <a:pPr algn="l" rtl="0" fontAlgn="base"/>
            <a:r>
              <a:rPr lang="en-US" b="0" i="0" dirty="0">
                <a:solidFill>
                  <a:srgbClr val="404040"/>
                </a:solidFill>
                <a:effectLst/>
              </a:rPr>
              <a:t>river - </a:t>
            </a:r>
            <a:r>
              <a:rPr lang="en-US" b="0" i="0" u="sng" strike="noStrike" dirty="0">
                <a:solidFill>
                  <a:srgbClr val="524A82"/>
                </a:solidFill>
                <a:effectLst/>
                <a:hlinkClick r:id="rId5"/>
              </a:rPr>
              <a:t>sipu</a:t>
            </a:r>
            <a:r>
              <a:rPr lang="en-US" b="0" i="0" dirty="0">
                <a:solidFill>
                  <a:srgbClr val="404040"/>
                </a:solidFill>
                <a:effectLst/>
              </a:rPr>
              <a:t>  </a:t>
            </a:r>
          </a:p>
          <a:p>
            <a:pPr algn="l" rtl="0" fontAlgn="base"/>
            <a:r>
              <a:rPr lang="en-US" dirty="0">
                <a:solidFill>
                  <a:srgbClr val="404040"/>
                </a:solidFill>
                <a:latin typeface="Arial"/>
                <a:cs typeface="Arial"/>
              </a:rPr>
              <a:t>longhouse</a:t>
            </a:r>
            <a:r>
              <a:rPr lang="en-US" b="0" i="0" dirty="0">
                <a:solidFill>
                  <a:srgbClr val="404040"/>
                </a:solidFill>
                <a:effectLst/>
                <a:latin typeface="Arial"/>
                <a:cs typeface="Arial"/>
              </a:rPr>
              <a:t> - </a:t>
            </a:r>
            <a:r>
              <a:rPr lang="en-US" b="0" i="0" u="sng" strike="noStrike" dirty="0">
                <a:solidFill>
                  <a:srgbClr val="524A82"/>
                </a:solidFill>
                <a:effectLst/>
                <a:latin typeface="Arial"/>
                <a:cs typeface="Arial"/>
                <a:hlinkClick r:id="rId6"/>
              </a:rPr>
              <a:t>kwënikaon</a:t>
            </a:r>
            <a:r>
              <a:rPr lang="en-US" b="0" i="0" dirty="0">
                <a:solidFill>
                  <a:srgbClr val="404040"/>
                </a:solidFill>
                <a:effectLst/>
                <a:latin typeface="Arial"/>
                <a:cs typeface="Arial"/>
              </a:rPr>
              <a:t> </a:t>
            </a:r>
          </a:p>
          <a:p>
            <a:pPr algn="l" rtl="0" fontAlgn="base"/>
            <a:r>
              <a:rPr lang="en-US" b="0" i="0" dirty="0">
                <a:solidFill>
                  <a:srgbClr val="404040"/>
                </a:solidFill>
                <a:effectLst/>
              </a:rPr>
              <a:t>house; wigwam - </a:t>
            </a:r>
            <a:r>
              <a:rPr lang="en-US" b="0" i="0" u="sng" strike="noStrike" dirty="0">
                <a:solidFill>
                  <a:srgbClr val="524A82"/>
                </a:solidFill>
                <a:effectLst/>
                <a:hlinkClick r:id="rId7"/>
              </a:rPr>
              <a:t>wikëwam</a:t>
            </a:r>
            <a:r>
              <a:rPr lang="en-US" b="0" i="0" dirty="0">
                <a:solidFill>
                  <a:srgbClr val="404040"/>
                </a:solidFill>
                <a:effectLst/>
              </a:rPr>
              <a:t>  </a:t>
            </a:r>
          </a:p>
          <a:p>
            <a:pPr>
              <a:lnSpc>
                <a:spcPct val="100000"/>
              </a:lnSpc>
              <a:spcBef>
                <a:spcPts val="600"/>
              </a:spcBef>
              <a:defRPr sz="1400"/>
            </a:pPr>
            <a:r>
              <a:rPr lang="en-US" sz="1600" b="1" dirty="0">
                <a:solidFill>
                  <a:srgbClr val="006837"/>
                </a:solidFill>
              </a:rPr>
              <a:t>Other Vocabulary</a:t>
            </a:r>
          </a:p>
          <a:p>
            <a:pPr>
              <a:lnSpc>
                <a:spcPct val="100000"/>
              </a:lnSpc>
              <a:spcBef>
                <a:spcPts val="600"/>
              </a:spcBef>
              <a:defRPr sz="1400"/>
            </a:pPr>
            <a:r>
              <a:rPr lang="en-US" dirty="0"/>
              <a:t>Combined Sewage Overflow (CSOs) - when stormwater and untreated sewage from our sewer system overflow into our local waterways during a large rain or snow event. </a:t>
            </a:r>
          </a:p>
          <a:p>
            <a:pPr>
              <a:lnSpc>
                <a:spcPct val="100000"/>
              </a:lnSpc>
              <a:spcBef>
                <a:spcPts val="600"/>
              </a:spcBef>
              <a:defRPr sz="1400"/>
            </a:pPr>
            <a:r>
              <a:rPr lang="en-US" dirty="0"/>
              <a:t>Impervious – not allowing water to pass through </a:t>
            </a:r>
          </a:p>
          <a:p>
            <a:pPr>
              <a:lnSpc>
                <a:spcPct val="100000"/>
              </a:lnSpc>
              <a:spcBef>
                <a:spcPts val="600"/>
              </a:spcBef>
              <a:defRPr sz="1400"/>
            </a:pPr>
            <a:r>
              <a:rPr lang="en-US" dirty="0"/>
              <a:t>Pervious – allowing water to pass through  </a:t>
            </a:r>
          </a:p>
        </p:txBody>
      </p:sp>
      <p:sp>
        <p:nvSpPr>
          <p:cNvPr id="5" name="Text Placeholder 4">
            <a:extLst>
              <a:ext uri="{FF2B5EF4-FFF2-40B4-BE49-F238E27FC236}">
                <a16:creationId xmlns:a16="http://schemas.microsoft.com/office/drawing/2014/main" id="{7E94745B-CE07-2290-2A95-75E6195E4D89}"/>
              </a:ext>
            </a:extLst>
          </p:cNvPr>
          <p:cNvSpPr txBox="1">
            <a:spLocks/>
          </p:cNvSpPr>
          <p:nvPr/>
        </p:nvSpPr>
        <p:spPr>
          <a:xfrm>
            <a:off x="2976664" y="1501321"/>
            <a:ext cx="4456011" cy="8091685"/>
          </a:xfrm>
          <a:prstGeom prst="rect">
            <a:avLst/>
          </a:prstGeom>
        </p:spPr>
        <p:txBody>
          <a:bodyPr lIns="0" tIns="0" rIns="0" bIns="0" anchor="t">
            <a:normAutofit fontScale="62500" lnSpcReduction="20000"/>
          </a:bodyPr>
          <a:lstStyle>
            <a:lvl1pPr marL="0" indent="0" algn="l" defTabSz="777240" rtl="0" eaLnBrk="1" latinLnBrk="0" hangingPunct="1">
              <a:lnSpc>
                <a:spcPct val="90000"/>
              </a:lnSpc>
              <a:spcBef>
                <a:spcPts val="85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Arial" panose="020B0604020202020204" pitchFamily="34" charset="0"/>
                <a:ea typeface="+mn-ea"/>
                <a:cs typeface="Arial" panose="020B0604020202020204" pitchFamily="34" charset="0"/>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Arial" panose="020B0604020202020204" pitchFamily="34" charset="0"/>
                <a:ea typeface="+mn-ea"/>
                <a:cs typeface="Arial" panose="020B0604020202020204" pitchFamily="34" charset="0"/>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Arial" panose="020B0604020202020204" pitchFamily="34" charset="0"/>
                <a:ea typeface="+mn-ea"/>
                <a:cs typeface="Arial" panose="020B0604020202020204" pitchFamily="34" charset="0"/>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marR="0">
              <a:lnSpc>
                <a:spcPct val="115000"/>
              </a:lnSpc>
              <a:spcBef>
                <a:spcPts val="1800"/>
              </a:spcBef>
              <a:spcAft>
                <a:spcPts val="600"/>
              </a:spcAft>
            </a:pPr>
            <a:r>
              <a:rPr lang="en-US" sz="1800" b="1" kern="0" dirty="0">
                <a:solidFill>
                  <a:schemeClr val="accent2"/>
                </a:solidFill>
                <a:effectLst/>
                <a:ea typeface="MS Mincho" panose="02020609040205080304" pitchFamily="49" charset="-128"/>
              </a:rPr>
              <a:t>Objective</a:t>
            </a:r>
          </a:p>
          <a:p>
            <a:pPr marL="0" marR="0">
              <a:lnSpc>
                <a:spcPct val="115000"/>
              </a:lnSpc>
              <a:spcBef>
                <a:spcPts val="600"/>
              </a:spcBef>
              <a:spcAft>
                <a:spcPts val="600"/>
              </a:spcAft>
            </a:pPr>
            <a:r>
              <a:rPr lang="en-US" sz="1800" dirty="0">
                <a:solidFill>
                  <a:srgbClr val="404040"/>
                </a:solidFill>
                <a:effectLst/>
                <a:ea typeface="MS Mincho" panose="02020609040205080304" pitchFamily="49" charset="-128"/>
              </a:rPr>
              <a:t>Students time travel to </a:t>
            </a:r>
            <a:r>
              <a:rPr lang="en-US" sz="1800" dirty="0" err="1">
                <a:solidFill>
                  <a:srgbClr val="404040"/>
                </a:solidFill>
                <a:effectLst/>
                <a:ea typeface="MS Mincho" panose="02020609040205080304" pitchFamily="49" charset="-128"/>
              </a:rPr>
              <a:t>Mannahatta</a:t>
            </a:r>
            <a:r>
              <a:rPr lang="en-US" sz="1800" dirty="0">
                <a:solidFill>
                  <a:srgbClr val="404040"/>
                </a:solidFill>
                <a:effectLst/>
                <a:ea typeface="MS Mincho" panose="02020609040205080304" pitchFamily="49" charset="-128"/>
              </a:rPr>
              <a:t> to explore how the trees, gardens and other green infrastructure in their schoolyards help restore healthier water systems to their city. </a:t>
            </a:r>
          </a:p>
          <a:p>
            <a:pPr marL="0" marR="0">
              <a:lnSpc>
                <a:spcPct val="115000"/>
              </a:lnSpc>
              <a:spcBef>
                <a:spcPts val="600"/>
              </a:spcBef>
              <a:spcAft>
                <a:spcPts val="600"/>
              </a:spcAft>
            </a:pPr>
            <a:r>
              <a:rPr lang="en-US" sz="1800" b="1" kern="0" dirty="0">
                <a:solidFill>
                  <a:schemeClr val="accent2"/>
                </a:solidFill>
                <a:effectLst/>
                <a:ea typeface="MS Mincho" panose="02020609040205080304" pitchFamily="49" charset="-128"/>
              </a:rPr>
              <a:t>Survivance Message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ea typeface="MS Mincho" panose="02020609040205080304" pitchFamily="49" charset="-128"/>
              </a:rPr>
              <a:t>Share how the Lenape lived in wigwams and longhouses that were built to move with the season. The </a:t>
            </a:r>
            <a:r>
              <a:rPr lang="en-US" sz="1800" dirty="0" err="1">
                <a:solidFill>
                  <a:srgbClr val="404040"/>
                </a:solidFill>
                <a:effectLst/>
                <a:ea typeface="MS Mincho" panose="02020609040205080304" pitchFamily="49" charset="-128"/>
              </a:rPr>
              <a:t>Werpoes</a:t>
            </a:r>
            <a:r>
              <a:rPr lang="en-US" sz="1800" dirty="0">
                <a:solidFill>
                  <a:srgbClr val="404040"/>
                </a:solidFill>
                <a:effectLst/>
                <a:ea typeface="MS Mincho" panose="02020609040205080304" pitchFamily="49" charset="-128"/>
              </a:rPr>
              <a:t> clan lived on a spring-fed pond (later called Collect Pond) that existed on </a:t>
            </a:r>
            <a:r>
              <a:rPr lang="en-US" sz="1800" dirty="0" err="1">
                <a:solidFill>
                  <a:srgbClr val="404040"/>
                </a:solidFill>
                <a:effectLst/>
                <a:ea typeface="MS Mincho" panose="02020609040205080304" pitchFamily="49" charset="-128"/>
              </a:rPr>
              <a:t>Mannahatta</a:t>
            </a:r>
            <a:r>
              <a:rPr lang="en-US" sz="1800" dirty="0">
                <a:solidFill>
                  <a:srgbClr val="404040"/>
                </a:solidFill>
                <a:effectLst/>
                <a:ea typeface="MS Mincho" panose="02020609040205080304" pitchFamily="49" charset="-128"/>
              </a:rPr>
              <a:t> near modern-day Canal St. before settler-colonists polluted it and filled it in.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ea typeface="MS Mincho" panose="02020609040205080304" pitchFamily="49" charset="-128"/>
              </a:rPr>
              <a:t>Today, activist, Indigenous youth continue to advocate for a healthy relationship to Haki:  </a:t>
            </a:r>
            <a:r>
              <a:rPr lang="en-US" sz="1800" dirty="0">
                <a:solidFill>
                  <a:srgbClr val="404040"/>
                </a:solidFill>
                <a:effectLst/>
                <a:ea typeface="MS Mincho" panose="02020609040205080304" pitchFamily="49" charset="-128"/>
                <a:hlinkClick r:id="rId8"/>
              </a:rPr>
              <a:t>Standing Rock</a:t>
            </a:r>
            <a:r>
              <a:rPr lang="en-US" sz="1800" dirty="0">
                <a:solidFill>
                  <a:srgbClr val="404040"/>
                </a:solidFill>
                <a:effectLst/>
                <a:ea typeface="MS Mincho" panose="02020609040205080304" pitchFamily="49" charset="-128"/>
              </a:rPr>
              <a:t>, </a:t>
            </a:r>
            <a:r>
              <a:rPr lang="en-US" sz="1800" dirty="0">
                <a:solidFill>
                  <a:srgbClr val="404040"/>
                </a:solidFill>
                <a:effectLst/>
                <a:ea typeface="MS Mincho" panose="02020609040205080304" pitchFamily="49" charset="-128"/>
                <a:hlinkClick r:id="rId9"/>
              </a:rPr>
              <a:t>Earth Guardians</a:t>
            </a:r>
            <a:r>
              <a:rPr lang="en-US" sz="1800" dirty="0">
                <a:solidFill>
                  <a:srgbClr val="404040"/>
                </a:solidFill>
                <a:effectLst/>
                <a:ea typeface="MS Mincho" panose="02020609040205080304" pitchFamily="49" charset="-128"/>
              </a:rPr>
              <a:t>, and </a:t>
            </a:r>
            <a:r>
              <a:rPr lang="en-US" sz="1800" dirty="0">
                <a:solidFill>
                  <a:srgbClr val="404040"/>
                </a:solidFill>
                <a:effectLst/>
                <a:ea typeface="MS Mincho" panose="02020609040205080304" pitchFamily="49" charset="-128"/>
                <a:hlinkClick r:id="rId10"/>
              </a:rPr>
              <a:t>Akwesasne Mohawk project </a:t>
            </a:r>
            <a:r>
              <a:rPr lang="en-US" sz="1800" dirty="0">
                <a:solidFill>
                  <a:srgbClr val="404040"/>
                </a:solidFill>
                <a:effectLst/>
                <a:ea typeface="MS Mincho" panose="02020609040205080304" pitchFamily="49" charset="-128"/>
              </a:rPr>
              <a:t>to save the Black Ash trees.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ea typeface="MS Mincho" panose="02020609040205080304" pitchFamily="49" charset="-128"/>
              </a:rPr>
              <a:t>2nd Lenape Law: Take care of our Mother Earth. </a:t>
            </a:r>
          </a:p>
          <a:p>
            <a:pPr marL="0" marR="0">
              <a:lnSpc>
                <a:spcPct val="50000"/>
              </a:lnSpc>
              <a:spcBef>
                <a:spcPts val="600"/>
              </a:spcBef>
              <a:spcAft>
                <a:spcPts val="600"/>
              </a:spcAft>
            </a:pPr>
            <a:r>
              <a:rPr lang="en-US" sz="1800" b="1" kern="0" dirty="0">
                <a:solidFill>
                  <a:schemeClr val="accent2"/>
                </a:solidFill>
                <a:effectLst/>
                <a:ea typeface="MS Mincho" panose="02020609040205080304" pitchFamily="49" charset="-128"/>
              </a:rPr>
              <a:t>Activities</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ea typeface="MS Mincho" panose="02020609040205080304" pitchFamily="49" charset="-128"/>
              </a:rPr>
              <a:t>Lead with a 5 min Feel: Reflect on your feelings towards stormwater (rain, snow, hail). Do you see it as a hero or a villain? Why?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latin typeface="Arial"/>
                <a:ea typeface="MS Mincho"/>
                <a:cs typeface="Arial"/>
              </a:rPr>
              <a:t>10 min Connect: Now let’s look at side by side pictures of modern-day </a:t>
            </a:r>
            <a:r>
              <a:rPr lang="en-US" sz="1800" dirty="0">
                <a:solidFill>
                  <a:srgbClr val="404040"/>
                </a:solidFill>
                <a:effectLst/>
                <a:latin typeface="Arial"/>
                <a:ea typeface="MS Mincho"/>
                <a:cs typeface="Arial"/>
                <a:hlinkClick r:id="rId11"/>
              </a:rPr>
              <a:t>Manhattan and Mannahatta </a:t>
            </a:r>
            <a:r>
              <a:rPr lang="en-US" sz="1800" dirty="0">
                <a:solidFill>
                  <a:srgbClr val="404040"/>
                </a:solidFill>
                <a:effectLst/>
                <a:latin typeface="Arial"/>
                <a:ea typeface="MS Mincho"/>
                <a:cs typeface="Arial"/>
              </a:rPr>
              <a:t>in the year 1609 when Hudson first sailed past the island. What do you notice? How did water behave differently 400 years ago versus today? It soaked in! Compare images of </a:t>
            </a:r>
            <a:r>
              <a:rPr lang="en-US" sz="1800" dirty="0">
                <a:solidFill>
                  <a:srgbClr val="404040"/>
                </a:solidFill>
                <a:latin typeface="Arial"/>
                <a:ea typeface="MS Mincho"/>
                <a:cs typeface="Arial"/>
              </a:rPr>
              <a:t>longhouses</a:t>
            </a:r>
            <a:r>
              <a:rPr lang="en-US" sz="1800" dirty="0">
                <a:solidFill>
                  <a:srgbClr val="404040"/>
                </a:solidFill>
                <a:effectLst/>
                <a:latin typeface="Arial"/>
                <a:ea typeface="MS Mincho"/>
                <a:cs typeface="Arial"/>
              </a:rPr>
              <a:t> and </a:t>
            </a:r>
            <a:r>
              <a:rPr lang="en-US" sz="1800" dirty="0">
                <a:solidFill>
                  <a:srgbClr val="404040"/>
                </a:solidFill>
                <a:latin typeface="Arial"/>
                <a:ea typeface="MS Mincho"/>
                <a:cs typeface="Arial"/>
              </a:rPr>
              <a:t>wigwams</a:t>
            </a:r>
            <a:r>
              <a:rPr lang="en-US" sz="1800" dirty="0">
                <a:solidFill>
                  <a:srgbClr val="404040"/>
                </a:solidFill>
                <a:effectLst/>
                <a:latin typeface="Arial"/>
                <a:ea typeface="MS Mincho"/>
                <a:cs typeface="Arial"/>
              </a:rPr>
              <a:t> in Lenape camps to images of NYC neighborhoods. What do students notice?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latin typeface="Arial"/>
                <a:ea typeface="MS Mincho"/>
                <a:cs typeface="Arial"/>
              </a:rPr>
              <a:t>Combined Sewage Overflow (CSO) overview: explain with CSO diagrams or Sewer in a Suitcase how the city’s sewer system often gets overwhelmed during a storm resulting in sewage polluting our rivers and oceans.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latin typeface="Arial"/>
                <a:ea typeface="MS Mincho"/>
                <a:cs typeface="Arial"/>
              </a:rPr>
              <a:t>10-15 min Move: </a:t>
            </a:r>
            <a:r>
              <a:rPr lang="en-US" sz="1800" dirty="0">
                <a:solidFill>
                  <a:srgbClr val="404040"/>
                </a:solidFill>
                <a:effectLst/>
                <a:latin typeface="Arial"/>
                <a:ea typeface="MS Mincho"/>
                <a:cs typeface="Arial"/>
                <a:hlinkClick r:id="rId12"/>
              </a:rPr>
              <a:t>Numbers in the schoolyard</a:t>
            </a:r>
            <a:r>
              <a:rPr lang="en-US" sz="1800" dirty="0">
                <a:solidFill>
                  <a:srgbClr val="404040"/>
                </a:solidFill>
                <a:effectLst/>
                <a:latin typeface="Arial"/>
                <a:ea typeface="MS Mincho"/>
                <a:cs typeface="Arial"/>
              </a:rPr>
              <a:t>: Just like the Lenape moved around </a:t>
            </a:r>
            <a:r>
              <a:rPr lang="en-US" sz="1800" dirty="0" err="1">
                <a:solidFill>
                  <a:srgbClr val="404040"/>
                </a:solidFill>
                <a:effectLst/>
                <a:latin typeface="Arial"/>
                <a:ea typeface="MS Mincho"/>
                <a:cs typeface="Arial"/>
              </a:rPr>
              <a:t>Lenapehoking</a:t>
            </a:r>
            <a:r>
              <a:rPr lang="en-US" sz="1800" dirty="0">
                <a:solidFill>
                  <a:srgbClr val="404040"/>
                </a:solidFill>
                <a:effectLst/>
                <a:latin typeface="Arial"/>
                <a:ea typeface="MS Mincho"/>
                <a:cs typeface="Arial"/>
              </a:rPr>
              <a:t> to allow their resources to replenish, we’re now going to move around the schoolyard to explore where the most water gets captured.  Call out water clues from “Numbers in the Playground” and have students run to the number they think matches the clue.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latin typeface="Arial"/>
                <a:ea typeface="MS Mincho"/>
                <a:cs typeface="Arial"/>
              </a:rPr>
              <a:t>Winter extension: </a:t>
            </a:r>
            <a:r>
              <a:rPr lang="en-US" sz="1800" dirty="0">
                <a:solidFill>
                  <a:srgbClr val="404040"/>
                </a:solidFill>
                <a:effectLst/>
                <a:latin typeface="Arial"/>
                <a:ea typeface="MS Mincho"/>
                <a:cs typeface="Arial"/>
                <a:hlinkClick r:id="rId13"/>
              </a:rPr>
              <a:t>Igloo build </a:t>
            </a:r>
            <a:r>
              <a:rPr lang="en-US" sz="1800" dirty="0">
                <a:solidFill>
                  <a:srgbClr val="404040"/>
                </a:solidFill>
                <a:effectLst/>
                <a:latin typeface="Arial"/>
                <a:ea typeface="MS Mincho"/>
                <a:cs typeface="Arial"/>
              </a:rPr>
              <a:t>and snow art on the turf (because snowmelt is stormwater to be captured too). </a:t>
            </a:r>
          </a:p>
          <a:p>
            <a:pPr marL="342900" marR="0" lvl="0" indent="-342900">
              <a:lnSpc>
                <a:spcPct val="115000"/>
              </a:lnSpc>
              <a:spcBef>
                <a:spcPts val="0"/>
              </a:spcBef>
              <a:spcAft>
                <a:spcPts val="1000"/>
              </a:spcAft>
              <a:buClr>
                <a:schemeClr val="accent2"/>
              </a:buClr>
              <a:buFont typeface="Arial" panose="020B0604020202020204" pitchFamily="34" charset="0"/>
              <a:buChar char="•"/>
              <a:tabLst>
                <a:tab pos="228600" algn="l"/>
              </a:tabLst>
            </a:pPr>
            <a:r>
              <a:rPr lang="en-US" sz="1800" dirty="0">
                <a:solidFill>
                  <a:srgbClr val="404040"/>
                </a:solidFill>
                <a:effectLst/>
                <a:ea typeface="MS Mincho" panose="02020609040205080304" pitchFamily="49" charset="-128"/>
              </a:rPr>
              <a:t>Thank you - </a:t>
            </a:r>
            <a:r>
              <a:rPr lang="en-US" sz="1800" dirty="0" err="1">
                <a:solidFill>
                  <a:srgbClr val="404040"/>
                </a:solidFill>
                <a:effectLst/>
                <a:ea typeface="MS Mincho" panose="02020609040205080304" pitchFamily="49" charset="-128"/>
              </a:rPr>
              <a:t>Wanìshi</a:t>
            </a:r>
            <a:endParaRPr lang="en-US" sz="1800" dirty="0">
              <a:solidFill>
                <a:srgbClr val="404040"/>
              </a:solidFill>
              <a:effectLst/>
              <a:ea typeface="MS Mincho" panose="02020609040205080304" pitchFamily="49" charset="-128"/>
            </a:endParaRPr>
          </a:p>
        </p:txBody>
      </p:sp>
      <p:pic>
        <p:nvPicPr>
          <p:cNvPr id="6" name="Picture 5">
            <a:extLst>
              <a:ext uri="{FF2B5EF4-FFF2-40B4-BE49-F238E27FC236}">
                <a16:creationId xmlns:a16="http://schemas.microsoft.com/office/drawing/2014/main" id="{105ABCA2-D130-D853-0D7A-1646F9DCB508}"/>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4979898" y="9777380"/>
            <a:ext cx="2072553" cy="122494"/>
          </a:xfrm>
          <a:prstGeom prst="rect">
            <a:avLst/>
          </a:prstGeom>
        </p:spPr>
      </p:pic>
      <p:cxnSp>
        <p:nvCxnSpPr>
          <p:cNvPr id="8" name="Straight Connector 7">
            <a:extLst>
              <a:ext uri="{FF2B5EF4-FFF2-40B4-BE49-F238E27FC236}">
                <a16:creationId xmlns:a16="http://schemas.microsoft.com/office/drawing/2014/main" id="{7EEB3E38-EB35-4425-7078-8A4515F04B72}"/>
              </a:ext>
            </a:extLst>
          </p:cNvPr>
          <p:cNvCxnSpPr>
            <a:cxnSpLocks/>
          </p:cNvCxnSpPr>
          <p:nvPr/>
        </p:nvCxnSpPr>
        <p:spPr>
          <a:xfrm>
            <a:off x="2830749" y="342282"/>
            <a:ext cx="0" cy="9250724"/>
          </a:xfrm>
          <a:prstGeom prst="line">
            <a:avLst/>
          </a:prstGeom>
          <a:ln>
            <a:solidFill>
              <a:srgbClr val="362229"/>
            </a:solidFill>
            <a:prstDash val="dash"/>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9970E3BA-808C-02AB-1887-B773A90EF085}"/>
              </a:ext>
            </a:extLst>
          </p:cNvPr>
          <p:cNvSpPr txBox="1">
            <a:spLocks/>
          </p:cNvSpPr>
          <p:nvPr/>
        </p:nvSpPr>
        <p:spPr>
          <a:xfrm>
            <a:off x="7052451" y="9730662"/>
            <a:ext cx="380223" cy="215931"/>
          </a:xfrm>
          <a:prstGeom prst="rect">
            <a:avLst/>
          </a:prstGeom>
        </p:spPr>
        <p:txBody>
          <a:bodyPr/>
          <a:lstStyle>
            <a:defPPr>
              <a:defRPr lang="en-US"/>
            </a:defPPr>
            <a:lvl1pPr marL="0" algn="r" defTabSz="457200" rtl="0" eaLnBrk="1" latinLnBrk="0" hangingPunct="1">
              <a:defRPr sz="900" kern="1200">
                <a:solidFill>
                  <a:schemeClr val="tx1"/>
                </a:solidFill>
                <a:latin typeface="Arial" panose="020B0604020202020204" pitchFamily="34" charset="0"/>
                <a:ea typeface="+mn-ea"/>
                <a:cs typeface="Arial" panose="020B0604020202020204" pitchFamily="34"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F8A14A6B-79CD-4D51-AB75-792DD064775B}" type="slidenum">
              <a:rPr lang="en-US" smtClean="0"/>
              <a:pPr/>
              <a:t>1</a:t>
            </a:fld>
            <a:endParaRPr lang="en-US"/>
          </a:p>
        </p:txBody>
      </p:sp>
    </p:spTree>
    <p:extLst>
      <p:ext uri="{BB962C8B-B14F-4D97-AF65-F5344CB8AC3E}">
        <p14:creationId xmlns:p14="http://schemas.microsoft.com/office/powerpoint/2010/main" val="1994269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EA702AE-8E3E-0832-1A9B-1A95EFB58CDD}"/>
              </a:ext>
            </a:extLst>
          </p:cNvPr>
          <p:cNvSpPr>
            <a:spLocks noGrp="1"/>
          </p:cNvSpPr>
          <p:nvPr>
            <p:ph type="body" sz="quarter" idx="13"/>
          </p:nvPr>
        </p:nvSpPr>
        <p:spPr/>
        <p:txBody>
          <a:bodyPr/>
          <a:lstStyle/>
          <a:p>
            <a:endParaRPr lang="en-US"/>
          </a:p>
        </p:txBody>
      </p:sp>
      <p:sp>
        <p:nvSpPr>
          <p:cNvPr id="3" name="Text Placeholder 2">
            <a:extLst>
              <a:ext uri="{FF2B5EF4-FFF2-40B4-BE49-F238E27FC236}">
                <a16:creationId xmlns:a16="http://schemas.microsoft.com/office/drawing/2014/main" id="{10973E31-BB01-2218-895B-13C6777FAC8D}"/>
              </a:ext>
            </a:extLst>
          </p:cNvPr>
          <p:cNvSpPr>
            <a:spLocks noGrp="1"/>
          </p:cNvSpPr>
          <p:nvPr>
            <p:ph type="body" sz="quarter" idx="15"/>
          </p:nvPr>
        </p:nvSpPr>
        <p:spPr/>
        <p:txBody>
          <a:bodyPr/>
          <a:lstStyle/>
          <a:p>
            <a:pPr>
              <a:lnSpc>
                <a:spcPct val="100000"/>
              </a:lnSpc>
              <a:spcBef>
                <a:spcPts val="600"/>
              </a:spcBef>
              <a:defRPr sz="1400"/>
            </a:pPr>
            <a:r>
              <a:rPr lang="en-US" sz="1600" b="1" dirty="0">
                <a:solidFill>
                  <a:srgbClr val="006837"/>
                </a:solidFill>
              </a:rPr>
              <a:t>Other Resources</a:t>
            </a:r>
          </a:p>
          <a:p>
            <a:pPr algn="l" rtl="0" fontAlgn="base"/>
            <a:r>
              <a:rPr lang="en-US" b="0" i="0" u="sng" strike="noStrike" dirty="0">
                <a:solidFill>
                  <a:srgbClr val="524A82"/>
                </a:solidFill>
                <a:effectLst/>
                <a:hlinkClick r:id="rId2"/>
              </a:rPr>
              <a:t>DEP Water Story Curriculum</a:t>
            </a:r>
            <a:r>
              <a:rPr lang="en-US" b="0" i="0" dirty="0">
                <a:solidFill>
                  <a:srgbClr val="404040"/>
                </a:solidFill>
                <a:effectLst/>
              </a:rPr>
              <a:t>  </a:t>
            </a:r>
          </a:p>
          <a:p>
            <a:pPr algn="l" rtl="0" fontAlgn="base"/>
            <a:r>
              <a:rPr lang="en-US" b="0" i="0" u="sng" strike="noStrike" dirty="0">
                <a:solidFill>
                  <a:srgbClr val="524A82"/>
                </a:solidFill>
                <a:effectLst/>
                <a:hlinkClick r:id="rId3"/>
              </a:rPr>
              <a:t>Mannahatta Curriculum</a:t>
            </a:r>
            <a:r>
              <a:rPr lang="en-US" b="0" i="0" dirty="0">
                <a:solidFill>
                  <a:srgbClr val="404040"/>
                </a:solidFill>
                <a:effectLst/>
              </a:rPr>
              <a:t> </a:t>
            </a:r>
          </a:p>
          <a:p>
            <a:pPr algn="l" rtl="0" fontAlgn="base"/>
            <a:r>
              <a:rPr lang="en-US" b="0" i="0" u="sng" strike="noStrike" dirty="0">
                <a:solidFill>
                  <a:srgbClr val="524A82"/>
                </a:solidFill>
                <a:effectLst/>
                <a:hlinkClick r:id="rId4"/>
              </a:rPr>
              <a:t>Full “By the Numbers” Green Infrastructure Schoolyard Game</a:t>
            </a:r>
            <a:r>
              <a:rPr lang="en-US" b="0" i="0" dirty="0">
                <a:solidFill>
                  <a:srgbClr val="404040"/>
                </a:solidFill>
                <a:effectLst/>
              </a:rPr>
              <a:t>  </a:t>
            </a:r>
          </a:p>
          <a:p>
            <a:pPr algn="l" rtl="0" fontAlgn="base"/>
            <a:r>
              <a:rPr lang="en-US" b="0" i="0" u="sng" strike="noStrike" dirty="0">
                <a:solidFill>
                  <a:srgbClr val="524A82"/>
                </a:solidFill>
                <a:effectLst/>
                <a:hlinkClick r:id="rId5"/>
              </a:rPr>
              <a:t>Draw your own watershed:</a:t>
            </a:r>
            <a:r>
              <a:rPr lang="en-US" b="0" i="0" dirty="0">
                <a:solidFill>
                  <a:srgbClr val="404040"/>
                </a:solidFill>
                <a:effectLst/>
              </a:rPr>
              <a:t> paper/paint trays </a:t>
            </a:r>
          </a:p>
        </p:txBody>
      </p:sp>
      <p:sp>
        <p:nvSpPr>
          <p:cNvPr id="4" name="Text Placeholder 3">
            <a:extLst>
              <a:ext uri="{FF2B5EF4-FFF2-40B4-BE49-F238E27FC236}">
                <a16:creationId xmlns:a16="http://schemas.microsoft.com/office/drawing/2014/main" id="{0C726506-95B5-D86C-9237-E2DE750EF622}"/>
              </a:ext>
            </a:extLst>
          </p:cNvPr>
          <p:cNvSpPr>
            <a:spLocks noGrp="1"/>
          </p:cNvSpPr>
          <p:nvPr>
            <p:ph type="body" sz="quarter" idx="16"/>
          </p:nvPr>
        </p:nvSpPr>
        <p:spPr/>
        <p:txBody>
          <a:bodyPr vert="horz" lIns="0" tIns="0" rIns="0" bIns="0" rtlCol="0" anchor="t">
            <a:normAutofit/>
          </a:bodyPr>
          <a:lstStyle/>
          <a:p>
            <a:pPr marL="0" marR="0">
              <a:lnSpc>
                <a:spcPct val="75000"/>
              </a:lnSpc>
              <a:spcBef>
                <a:spcPts val="600"/>
              </a:spcBef>
              <a:spcAft>
                <a:spcPts val="600"/>
              </a:spcAft>
            </a:pPr>
            <a:r>
              <a:rPr lang="en-US" sz="1100" b="1" kern="0" dirty="0">
                <a:solidFill>
                  <a:schemeClr val="accent2"/>
                </a:solidFill>
                <a:effectLst/>
                <a:ea typeface="MS Mincho" panose="02020609040205080304" pitchFamily="49" charset="-128"/>
              </a:rPr>
              <a:t>Reciprocity through Stewardship</a:t>
            </a:r>
          </a:p>
          <a:p>
            <a:pPr>
              <a:lnSpc>
                <a:spcPct val="115000"/>
              </a:lnSpc>
              <a:spcBef>
                <a:spcPts val="0"/>
              </a:spcBef>
              <a:spcAft>
                <a:spcPts val="1000"/>
              </a:spcAft>
              <a:tabLst>
                <a:tab pos="228600" algn="l"/>
              </a:tabLst>
            </a:pPr>
            <a:r>
              <a:rPr lang="en-US" sz="1100" dirty="0">
                <a:solidFill>
                  <a:srgbClr val="404040"/>
                </a:solidFill>
                <a:effectLst/>
                <a:latin typeface="Arial"/>
                <a:ea typeface="MS Mincho"/>
                <a:cs typeface="Arial"/>
              </a:rPr>
              <a:t>Take care of the green infrastructure in your playground so that the water can soak in. Break up compacted soil in planted areas or tree pits by </a:t>
            </a:r>
            <a:r>
              <a:rPr lang="en-US" sz="1100" dirty="0">
                <a:solidFill>
                  <a:srgbClr val="404040"/>
                </a:solidFill>
                <a:latin typeface="Arial"/>
                <a:ea typeface="MS Mincho"/>
                <a:cs typeface="Arial"/>
              </a:rPr>
              <a:t>mixing </a:t>
            </a:r>
            <a:r>
              <a:rPr lang="en-US" sz="1100" dirty="0">
                <a:solidFill>
                  <a:srgbClr val="404040"/>
                </a:solidFill>
                <a:effectLst/>
                <a:latin typeface="Arial"/>
                <a:ea typeface="MS Mincho"/>
                <a:cs typeface="Arial"/>
              </a:rPr>
              <a:t>compost and layering with mulch on top. </a:t>
            </a:r>
          </a:p>
          <a:p>
            <a:pPr marR="0" lvl="0">
              <a:lnSpc>
                <a:spcPct val="115000"/>
              </a:lnSpc>
              <a:spcBef>
                <a:spcPts val="0"/>
              </a:spcBef>
              <a:spcAft>
                <a:spcPts val="1000"/>
              </a:spcAft>
              <a:buClr>
                <a:schemeClr val="accent2"/>
              </a:buClr>
              <a:tabLst>
                <a:tab pos="228600" algn="l"/>
              </a:tabLst>
            </a:pPr>
            <a:r>
              <a:rPr lang="en-US" sz="1100" b="1" kern="0" dirty="0">
                <a:solidFill>
                  <a:schemeClr val="accent2"/>
                </a:solidFill>
                <a:effectLst/>
                <a:ea typeface="MS Mincho" panose="02020609040205080304" pitchFamily="49" charset="-128"/>
              </a:rPr>
              <a:t>Adaptations &amp; Extensions</a:t>
            </a:r>
          </a:p>
          <a:p>
            <a:pPr algn="l" rtl="0" fontAlgn="base"/>
            <a:r>
              <a:rPr lang="en-US" sz="1100" b="0" i="0" dirty="0">
                <a:solidFill>
                  <a:srgbClr val="404040"/>
                </a:solidFill>
                <a:effectLst/>
              </a:rPr>
              <a:t>Field trip recommendations: </a:t>
            </a:r>
            <a:r>
              <a:rPr lang="en-US" sz="1100" b="0" i="0" u="sng" strike="noStrike" dirty="0">
                <a:solidFill>
                  <a:srgbClr val="524A82"/>
                </a:solidFill>
                <a:effectLst/>
                <a:hlinkClick r:id="rId6"/>
              </a:rPr>
              <a:t>wastewater treatment plan</a:t>
            </a:r>
            <a:r>
              <a:rPr lang="en-US" sz="1100" b="0" i="0" dirty="0">
                <a:solidFill>
                  <a:srgbClr val="404040"/>
                </a:solidFill>
                <a:effectLst/>
              </a:rPr>
              <a:t>t, </a:t>
            </a:r>
            <a:r>
              <a:rPr lang="en-US" sz="1100" b="0" i="0" u="sng" strike="noStrike" dirty="0">
                <a:solidFill>
                  <a:srgbClr val="524A82"/>
                </a:solidFill>
                <a:effectLst/>
                <a:hlinkClick r:id="rId7"/>
              </a:rPr>
              <a:t>watershed exploration</a:t>
            </a:r>
            <a:r>
              <a:rPr lang="en-US" sz="1100" b="0" i="0" dirty="0">
                <a:solidFill>
                  <a:srgbClr val="404040"/>
                </a:solidFill>
                <a:effectLst/>
              </a:rPr>
              <a:t>, or </a:t>
            </a:r>
            <a:r>
              <a:rPr lang="en-US" sz="1100" b="0" i="0" u="sng" strike="noStrike" dirty="0">
                <a:solidFill>
                  <a:srgbClr val="524A82"/>
                </a:solidFill>
                <a:effectLst/>
                <a:hlinkClick r:id="rId8"/>
              </a:rPr>
              <a:t>seining in the Long Island Sound.</a:t>
            </a:r>
            <a:r>
              <a:rPr lang="en-US" sz="1100" b="0" i="0" dirty="0">
                <a:solidFill>
                  <a:srgbClr val="404040"/>
                </a:solidFill>
                <a:effectLst/>
              </a:rPr>
              <a:t>  </a:t>
            </a:r>
          </a:p>
          <a:p>
            <a:pPr algn="l" rtl="0" fontAlgn="base"/>
            <a:r>
              <a:rPr lang="en-US" sz="1100" b="0" i="0" dirty="0">
                <a:solidFill>
                  <a:srgbClr val="404040"/>
                </a:solidFill>
                <a:effectLst/>
              </a:rPr>
              <a:t>Explore the </a:t>
            </a:r>
            <a:r>
              <a:rPr lang="en-US" sz="1100" b="0" i="0" u="sng" strike="noStrike" dirty="0">
                <a:solidFill>
                  <a:srgbClr val="524A82"/>
                </a:solidFill>
                <a:effectLst/>
                <a:hlinkClick r:id="rId9"/>
              </a:rPr>
              <a:t>CUSP crowd-sourced climate map.</a:t>
            </a:r>
            <a:r>
              <a:rPr lang="en-US" sz="1100" b="0" i="0" dirty="0">
                <a:solidFill>
                  <a:srgbClr val="404040"/>
                </a:solidFill>
                <a:effectLst/>
              </a:rPr>
              <a:t> </a:t>
            </a:r>
          </a:p>
          <a:p>
            <a:endParaRPr lang="en-US" dirty="0"/>
          </a:p>
        </p:txBody>
      </p:sp>
      <p:sp>
        <p:nvSpPr>
          <p:cNvPr id="5" name="Slide Number Placeholder 4">
            <a:extLst>
              <a:ext uri="{FF2B5EF4-FFF2-40B4-BE49-F238E27FC236}">
                <a16:creationId xmlns:a16="http://schemas.microsoft.com/office/drawing/2014/main" id="{1DB75A63-BFE7-DB8E-10F8-DBA6A08D6B52}"/>
              </a:ext>
            </a:extLst>
          </p:cNvPr>
          <p:cNvSpPr>
            <a:spLocks noGrp="1"/>
          </p:cNvSpPr>
          <p:nvPr>
            <p:ph type="sldNum" sz="quarter" idx="12"/>
          </p:nvPr>
        </p:nvSpPr>
        <p:spPr/>
        <p:txBody>
          <a:bodyPr/>
          <a:lstStyle/>
          <a:p>
            <a:fld id="{F8A14A6B-79CD-4D51-AB75-792DD064775B}" type="slidenum">
              <a:rPr lang="en-US" smtClean="0"/>
              <a:pPr/>
              <a:t>2</a:t>
            </a:fld>
            <a:endParaRPr lang="en-US"/>
          </a:p>
        </p:txBody>
      </p:sp>
    </p:spTree>
    <p:extLst>
      <p:ext uri="{BB962C8B-B14F-4D97-AF65-F5344CB8AC3E}">
        <p14:creationId xmlns:p14="http://schemas.microsoft.com/office/powerpoint/2010/main" val="2833565380"/>
      </p:ext>
    </p:extLst>
  </p:cSld>
  <p:clrMapOvr>
    <a:masterClrMapping/>
  </p:clrMapOvr>
</p:sld>
</file>

<file path=ppt/theme/theme1.xml><?xml version="1.0" encoding="utf-8"?>
<a:theme xmlns:a="http://schemas.openxmlformats.org/drawingml/2006/main" name="Office Theme">
  <a:themeElements>
    <a:clrScheme name="TPL Branded Colors">
      <a:dk1>
        <a:sysClr val="windowText" lastClr="000000"/>
      </a:dk1>
      <a:lt1>
        <a:sysClr val="window" lastClr="FFFFFF"/>
      </a:lt1>
      <a:dk2>
        <a:srgbClr val="94C581"/>
      </a:dk2>
      <a:lt2>
        <a:srgbClr val="E0EEDA"/>
      </a:lt2>
      <a:accent1>
        <a:srgbClr val="362229"/>
      </a:accent1>
      <a:accent2>
        <a:srgbClr val="006837"/>
      </a:accent2>
      <a:accent3>
        <a:srgbClr val="39B54A"/>
      </a:accent3>
      <a:accent4>
        <a:srgbClr val="8CC63F"/>
      </a:accent4>
      <a:accent5>
        <a:srgbClr val="5DD8D8"/>
      </a:accent5>
      <a:accent6>
        <a:srgbClr val="F7931E"/>
      </a:accent6>
      <a:hlink>
        <a:srgbClr val="004625"/>
      </a:hlink>
      <a:folHlink>
        <a:srgbClr val="F7931E"/>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CBE95E1C8C4F7419D5864DACC0C55BC" ma:contentTypeVersion="15" ma:contentTypeDescription="Create a new document." ma:contentTypeScope="" ma:versionID="a0c254af01520da6711a22ebeb66d103">
  <xsd:schema xmlns:xsd="http://www.w3.org/2001/XMLSchema" xmlns:xs="http://www.w3.org/2001/XMLSchema" xmlns:p="http://schemas.microsoft.com/office/2006/metadata/properties" xmlns:ns2="c9ba0cac-9980-4acb-8eb2-83605de2202c" xmlns:ns3="19d76536-0d19-4659-8c0c-66a4eb7fe99e" targetNamespace="http://schemas.microsoft.com/office/2006/metadata/properties" ma:root="true" ma:fieldsID="780a34b6afa1b58598fd15675aa32e77" ns2:_="" ns3:_="">
    <xsd:import namespace="c9ba0cac-9980-4acb-8eb2-83605de2202c"/>
    <xsd:import namespace="19d76536-0d19-4659-8c0c-66a4eb7fe99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ba0cac-9980-4acb-8eb2-83605de2202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32f2ac73-2b29-48b1-b7b7-6b232797cae3"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19d76536-0d19-4659-8c0c-66a4eb7fe99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9665efee-d85a-4de8-aa8c-4ce78cfe8571}" ma:internalName="TaxCatchAll" ma:showField="CatchAllData" ma:web="19d76536-0d19-4659-8c0c-66a4eb7fe99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19d76536-0d19-4659-8c0c-66a4eb7fe99e" xsi:nil="true"/>
    <lcf76f155ced4ddcb4097134ff3c332f xmlns="c9ba0cac-9980-4acb-8eb2-83605de2202c">
      <Terms xmlns="http://schemas.microsoft.com/office/infopath/2007/PartnerControls"/>
    </lcf76f155ced4ddcb4097134ff3c332f>
    <SharedWithUsers xmlns="19d76536-0d19-4659-8c0c-66a4eb7fe99e">
      <UserInfo>
        <DisplayName/>
        <AccountId xsi:nil="true"/>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8B590E2-9D25-44CD-AD54-00E3E324A2F5}"/>
</file>

<file path=customXml/itemProps2.xml><?xml version="1.0" encoding="utf-8"?>
<ds:datastoreItem xmlns:ds="http://schemas.openxmlformats.org/officeDocument/2006/customXml" ds:itemID="{EA5EF797-6591-494D-BAE2-B66016179571}">
  <ds:schemaRefs>
    <ds:schemaRef ds:uri="http://schemas.microsoft.com/office/2006/metadata/properties"/>
    <ds:schemaRef ds:uri="http://schemas.microsoft.com/office/infopath/2007/PartnerControls"/>
    <ds:schemaRef ds:uri="05a9baca-41fa-4758-b9de-6b7feb49e45c"/>
    <ds:schemaRef ds:uri="36df29ad-5196-4806-a272-11836836aa17"/>
  </ds:schemaRefs>
</ds:datastoreItem>
</file>

<file path=customXml/itemProps3.xml><?xml version="1.0" encoding="utf-8"?>
<ds:datastoreItem xmlns:ds="http://schemas.openxmlformats.org/officeDocument/2006/customXml" ds:itemID="{092D111A-ECB6-4538-A554-957DE643D93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187</TotalTime>
  <Words>572</Words>
  <Application>Microsoft Office PowerPoint</Application>
  <PresentationFormat>Custom</PresentationFormat>
  <Paragraphs>43</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Whitesell</dc:creator>
  <cp:lastModifiedBy>Rachel Andrade</cp:lastModifiedBy>
  <cp:revision>42</cp:revision>
  <dcterms:created xsi:type="dcterms:W3CDTF">2022-01-06T21:32:17Z</dcterms:created>
  <dcterms:modified xsi:type="dcterms:W3CDTF">2024-09-27T17:31:06Z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0x010100CCBE95E1C8C4F7419D5864DACC0C55BC</vt:lpwstr>
  </property>
  <property fmtid="{D5CDD505-2E9C-101B-9397-08002B2CF9AE}" pid="3" name="MediaServiceImageTags">
    <vt:lpwstr/>
  </property>
  <property fmtid="{D5CDD505-2E9C-101B-9397-08002B2CF9AE}" pid="4" name="Order">
    <vt:r8>36456100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